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7" r:id="rId3"/>
    <p:sldId id="258" r:id="rId4"/>
    <p:sldId id="277" r:id="rId5"/>
    <p:sldId id="259" r:id="rId6"/>
    <p:sldId id="260" r:id="rId7"/>
    <p:sldId id="261" r:id="rId8"/>
    <p:sldId id="262" r:id="rId9"/>
    <p:sldId id="263" r:id="rId10"/>
    <p:sldId id="264" r:id="rId11"/>
    <p:sldId id="265" r:id="rId12"/>
    <p:sldId id="266" r:id="rId13"/>
    <p:sldId id="267" r:id="rId14"/>
    <p:sldId id="268" r:id="rId15"/>
    <p:sldId id="276" r:id="rId16"/>
    <p:sldId id="269" r:id="rId17"/>
    <p:sldId id="270" r:id="rId18"/>
    <p:sldId id="271" r:id="rId19"/>
    <p:sldId id="272" r:id="rId20"/>
    <p:sldId id="273" r:id="rId21"/>
    <p:sldId id="274" r:id="rId22"/>
    <p:sldId id="27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0356" autoAdjust="0"/>
  </p:normalViewPr>
  <p:slideViewPr>
    <p:cSldViewPr>
      <p:cViewPr varScale="1">
        <p:scale>
          <a:sx n="40" d="100"/>
          <a:sy n="40" d="100"/>
        </p:scale>
        <p:origin x="2256"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5760" cy="456839"/>
          </a:xfrm>
          <a:prstGeom prst="rect">
            <a:avLst/>
          </a:prstGeom>
          <a:noFill/>
          <a:ln>
            <a:noFill/>
          </a:ln>
        </p:spPr>
        <p:txBody>
          <a:bodyPr vert="horz" lIns="90000" tIns="45000" rIns="90000" bIns="45000" compatLnSpc="0"/>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en-US" sz="1400" b="0" i="0" u="none" strike="noStrike" baseline="0">
              <a:ln>
                <a:noFill/>
              </a:ln>
              <a:solidFill>
                <a:srgbClr val="000000"/>
              </a:solidFill>
              <a:latin typeface="Arial" pitchFamily="18"/>
              <a:ea typeface="Arial" pitchFamily="2"/>
              <a:cs typeface="Arial" pitchFamily="2"/>
            </a:endParaRPr>
          </a:p>
        </p:txBody>
      </p:sp>
      <p:sp>
        <p:nvSpPr>
          <p:cNvPr id="3" name="Date Placeholder 2"/>
          <p:cNvSpPr txBox="1">
            <a:spLocks noGrp="1"/>
          </p:cNvSpPr>
          <p:nvPr>
            <p:ph type="dt" sz="quarter" idx="1"/>
          </p:nvPr>
        </p:nvSpPr>
        <p:spPr>
          <a:xfrm>
            <a:off x="3881880" y="0"/>
            <a:ext cx="2975760" cy="456839"/>
          </a:xfrm>
          <a:prstGeom prst="rect">
            <a:avLst/>
          </a:prstGeom>
          <a:noFill/>
          <a:ln>
            <a:noFill/>
          </a:ln>
        </p:spPr>
        <p:txBody>
          <a:bodyPr vert="horz" lIns="90000" tIns="45000" rIns="90000" bIns="45000" compatLnSpc="0"/>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en-US" sz="1400" b="0" i="0" u="none" strike="noStrike" baseline="0">
              <a:ln>
                <a:noFill/>
              </a:ln>
              <a:solidFill>
                <a:srgbClr val="000000"/>
              </a:solidFill>
              <a:latin typeface="Arial" pitchFamily="18"/>
              <a:ea typeface="Arial" pitchFamily="2"/>
              <a:cs typeface="Arial" pitchFamily="2"/>
            </a:endParaRPr>
          </a:p>
        </p:txBody>
      </p:sp>
      <p:sp>
        <p:nvSpPr>
          <p:cNvPr id="4" name="Footer Placeholder 3"/>
          <p:cNvSpPr txBox="1">
            <a:spLocks noGrp="1"/>
          </p:cNvSpPr>
          <p:nvPr>
            <p:ph type="ftr" sz="quarter" idx="2"/>
          </p:nvPr>
        </p:nvSpPr>
        <p:spPr>
          <a:xfrm>
            <a:off x="0" y="8686800"/>
            <a:ext cx="2975760" cy="456839"/>
          </a:xfrm>
          <a:prstGeom prst="rect">
            <a:avLst/>
          </a:prstGeom>
          <a:noFill/>
          <a:ln>
            <a:noFill/>
          </a:ln>
        </p:spPr>
        <p:txBody>
          <a:bodyPr vert="horz" lIns="90000" tIns="45000" rIns="90000" bIns="45000" anchor="b" compatLnSpc="0"/>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en-US" sz="1400" b="0" i="0" u="none" strike="noStrike" baseline="0">
              <a:ln>
                <a:noFill/>
              </a:ln>
              <a:solidFill>
                <a:srgbClr val="000000"/>
              </a:solidFill>
              <a:latin typeface="Arial" pitchFamily="18"/>
              <a:ea typeface="Arial" pitchFamily="2"/>
              <a:cs typeface="Arial" pitchFamily="2"/>
            </a:endParaRPr>
          </a:p>
        </p:txBody>
      </p:sp>
      <p:sp>
        <p:nvSpPr>
          <p:cNvPr id="5" name="Slide Number Placeholder 4"/>
          <p:cNvSpPr txBox="1">
            <a:spLocks noGrp="1"/>
          </p:cNvSpPr>
          <p:nvPr>
            <p:ph type="sldNum" sz="quarter" idx="3"/>
          </p:nvPr>
        </p:nvSpPr>
        <p:spPr>
          <a:xfrm>
            <a:off x="3881880" y="8686800"/>
            <a:ext cx="2975760" cy="456839"/>
          </a:xfrm>
          <a:prstGeom prst="rect">
            <a:avLst/>
          </a:prstGeom>
          <a:noFill/>
          <a:ln>
            <a:noFill/>
          </a:ln>
        </p:spPr>
        <p:txBody>
          <a:bodyPr vert="horz" lIns="90000" tIns="45000" rIns="90000" bIns="45000" anchor="b" compatLnSpc="0"/>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fld id="{FF1C0900-C679-471E-AACA-91B65D65E173}" type="slidenum">
              <a:t>‹#›</a:t>
            </a:fld>
            <a:endParaRPr lang="en-US" sz="1400" b="0" i="0" u="none" strike="noStrike" baseline="0">
              <a:ln>
                <a:noFill/>
              </a:ln>
              <a:solidFill>
                <a:srgbClr val="000000"/>
              </a:solidFill>
              <a:latin typeface="Arial" pitchFamily="18"/>
              <a:ea typeface="Arial" pitchFamily="2"/>
              <a:cs typeface="Arial" pitchFamily="2"/>
            </a:endParaRPr>
          </a:p>
        </p:txBody>
      </p:sp>
    </p:spTree>
    <p:extLst>
      <p:ext uri="{BB962C8B-B14F-4D97-AF65-F5344CB8AC3E}">
        <p14:creationId xmlns:p14="http://schemas.microsoft.com/office/powerpoint/2010/main" val="3954127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0" y="694800"/>
            <a:ext cx="360" cy="360"/>
          </a:xfrm>
          <a:prstGeom prst="rect">
            <a:avLst/>
          </a:prstGeom>
          <a:noFill/>
          <a:ln>
            <a:noFill/>
            <a:prstDash val="solid"/>
          </a:ln>
        </p:spPr>
      </p:sp>
      <p:sp>
        <p:nvSpPr>
          <p:cNvPr id="3" name="Notes Placeholder 2"/>
          <p:cNvSpPr txBox="1">
            <a:spLocks noGrp="1"/>
          </p:cNvSpPr>
          <p:nvPr>
            <p:ph type="body" sz="quarter" idx="3"/>
          </p:nvPr>
        </p:nvSpPr>
        <p:spPr>
          <a:xfrm>
            <a:off x="685799" y="4343400"/>
            <a:ext cx="5486040" cy="4114440"/>
          </a:xfrm>
          <a:prstGeom prst="rect">
            <a:avLst/>
          </a:prstGeom>
          <a:noFill/>
          <a:ln>
            <a:noFill/>
          </a:ln>
        </p:spPr>
        <p:txBody>
          <a:bodyPr lIns="0" tIns="0" rIns="0" bIns="0"/>
          <a:lstStyle/>
          <a:p>
            <a:endParaRPr lang="en-US"/>
          </a:p>
        </p:txBody>
      </p:sp>
    </p:spTree>
    <p:extLst>
      <p:ext uri="{BB962C8B-B14F-4D97-AF65-F5344CB8AC3E}">
        <p14:creationId xmlns:p14="http://schemas.microsoft.com/office/powerpoint/2010/main" val="570747573"/>
      </p:ext>
    </p:extLst>
  </p:cSld>
  <p:clrMap bg1="lt1" tx1="dk1" bg2="lt2" tx2="dk2" accent1="accent1" accent2="accent2" accent3="accent3" accent4="accent4" accent5="accent5" accent6="accent6" hlink="hlink" folHlink="folHlink"/>
  <p:notesStyle>
    <a:lvl1pPr marL="0" marR="0" indent="0" algn="l" rtl="0" hangingPunct="1">
      <a:lnSpc>
        <a:spcPct val="100000"/>
      </a:lnSpc>
      <a:spcBef>
        <a:spcPts val="44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1200" b="0" i="0" u="none" strike="noStrike" baseline="0">
        <a:ln>
          <a:noFill/>
        </a:ln>
        <a:solidFill>
          <a:srgbClr val="000000"/>
        </a:solidFill>
        <a:latin typeface="Arial" pitchFamily="18"/>
        <a:cs typeface="Ari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4588" y="695325"/>
            <a:ext cx="4568825" cy="3427413"/>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114800"/>
          </a:xfrm>
        </p:spPr>
        <p:txBody>
          <a:bodyPr/>
          <a:lstStyle/>
          <a:p>
            <a:endParaRPr lang="en-US" kern="1200" dirty="0"/>
          </a:p>
        </p:txBody>
      </p:sp>
    </p:spTree>
    <p:extLst>
      <p:ext uri="{BB962C8B-B14F-4D97-AF65-F5344CB8AC3E}">
        <p14:creationId xmlns:p14="http://schemas.microsoft.com/office/powerpoint/2010/main" val="331259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val="216439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val="4277118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a:p>
        </p:txBody>
      </p:sp>
    </p:spTree>
    <p:extLst>
      <p:ext uri="{BB962C8B-B14F-4D97-AF65-F5344CB8AC3E}">
        <p14:creationId xmlns:p14="http://schemas.microsoft.com/office/powerpoint/2010/main" val="4177538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a:p>
        </p:txBody>
      </p:sp>
    </p:spTree>
    <p:extLst>
      <p:ext uri="{BB962C8B-B14F-4D97-AF65-F5344CB8AC3E}">
        <p14:creationId xmlns:p14="http://schemas.microsoft.com/office/powerpoint/2010/main" val="1754096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marL="0" marR="0" lvl="0" indent="0" algn="l" defTabSz="914400" rtl="0" eaLnBrk="1" fontAlgn="auto" latinLnBrk="0" hangingPunct="1">
              <a:lnSpc>
                <a:spcPct val="100000"/>
              </a:lnSpc>
              <a:spcBef>
                <a:spcPts val="448"/>
              </a:spcBef>
              <a:spcAft>
                <a:spcPts val="0"/>
              </a:spcAft>
              <a:buClrTx/>
              <a:buSzTx/>
              <a:buFontTx/>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en-US" dirty="0" smtClean="0">
                <a:latin typeface="" pitchFamily="16"/>
              </a:rPr>
              <a:t>If Jesus consciously existed in heaven then explain:</a:t>
            </a:r>
          </a:p>
          <a:p>
            <a:endParaRPr lang="en-US" dirty="0"/>
          </a:p>
        </p:txBody>
      </p:sp>
    </p:spTree>
    <p:extLst>
      <p:ext uri="{BB962C8B-B14F-4D97-AF65-F5344CB8AC3E}">
        <p14:creationId xmlns:p14="http://schemas.microsoft.com/office/powerpoint/2010/main" val="3784182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marL="0" marR="0" lvl="0" indent="0" algn="l" defTabSz="914400" rtl="0" eaLnBrk="1" fontAlgn="auto" latinLnBrk="0" hangingPunct="1">
              <a:lnSpc>
                <a:spcPct val="100000"/>
              </a:lnSpc>
              <a:spcBef>
                <a:spcPts val="448"/>
              </a:spcBef>
              <a:spcAft>
                <a:spcPts val="0"/>
              </a:spcAft>
              <a:buClrTx/>
              <a:buSzTx/>
              <a:buFontTx/>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en-US" sz="1200" dirty="0" smtClean="0">
                <a:latin typeface="Times New Roman" pitchFamily="82"/>
                <a:cs typeface="Times New Roman" pitchFamily="82"/>
              </a:rPr>
              <a:t>How an un-</a:t>
            </a:r>
            <a:r>
              <a:rPr lang="en-US" sz="1200" dirty="0" err="1" smtClean="0">
                <a:latin typeface="Times New Roman" pitchFamily="82"/>
                <a:cs typeface="Times New Roman" pitchFamily="82"/>
              </a:rPr>
              <a:t>dieing</a:t>
            </a:r>
            <a:r>
              <a:rPr lang="en-US" sz="1200" dirty="0" smtClean="0">
                <a:latin typeface="Times New Roman" pitchFamily="82"/>
                <a:cs typeface="Times New Roman" pitchFamily="82"/>
              </a:rPr>
              <a:t> being can raise itself out of death?</a:t>
            </a:r>
          </a:p>
          <a:p>
            <a:endParaRPr lang="en-US" dirty="0"/>
          </a:p>
        </p:txBody>
      </p:sp>
    </p:spTree>
    <p:extLst>
      <p:ext uri="{BB962C8B-B14F-4D97-AF65-F5344CB8AC3E}">
        <p14:creationId xmlns:p14="http://schemas.microsoft.com/office/powerpoint/2010/main" val="2666401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val="3381471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lvl="0"/>
            <a:r>
              <a:rPr lang="en-US" sz="1200" dirty="0" smtClean="0">
                <a:latin typeface="" pitchFamily="16"/>
              </a:rPr>
              <a:t>To understand the roots of the Trinity, we turn to the historians</a:t>
            </a:r>
          </a:p>
          <a:p>
            <a:pPr lvl="0"/>
            <a:r>
              <a:rPr lang="en-US" sz="1200" dirty="0" smtClean="0">
                <a:latin typeface="" pitchFamily="16"/>
              </a:rPr>
              <a:t>I obtained my knowledge from a book by Schulz</a:t>
            </a:r>
          </a:p>
          <a:p>
            <a:pPr lvl="0"/>
            <a:r>
              <a:rPr lang="en-US" sz="1200" dirty="0" smtClean="0">
                <a:latin typeface="" pitchFamily="16"/>
              </a:rPr>
              <a:t>You could</a:t>
            </a:r>
            <a:r>
              <a:rPr lang="en-US" sz="1200" baseline="0" dirty="0" smtClean="0">
                <a:latin typeface="" pitchFamily="16"/>
              </a:rPr>
              <a:t> readily google this yourself, and find out as much and probably more than I did</a:t>
            </a:r>
            <a:endParaRPr lang="en-US" sz="1200" dirty="0" smtClean="0">
              <a:latin typeface="" pitchFamily="16"/>
            </a:endParaRPr>
          </a:p>
          <a:p>
            <a:pPr marL="0" marR="0" lvl="0" indent="0" algn="l" defTabSz="914400" rtl="0" eaLnBrk="1" fontAlgn="auto" latinLnBrk="0" hangingPunct="1">
              <a:lnSpc>
                <a:spcPct val="100000"/>
              </a:lnSpc>
              <a:spcBef>
                <a:spcPts val="448"/>
              </a:spcBef>
              <a:spcAft>
                <a:spcPts val="0"/>
              </a:spcAft>
              <a:buClrTx/>
              <a:buSzTx/>
              <a:buFontTx/>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en-US" sz="1200" dirty="0" smtClean="0">
                <a:latin typeface="" pitchFamily="16"/>
              </a:rPr>
              <a:t>In Egypt</a:t>
            </a:r>
            <a:r>
              <a:rPr lang="en-US" sz="1200" baseline="0" dirty="0" smtClean="0">
                <a:latin typeface="" pitchFamily="16"/>
              </a:rPr>
              <a:t> </a:t>
            </a:r>
            <a:r>
              <a:rPr lang="en-US" sz="1200" b="0" i="0" u="none" strike="noStrike" baseline="0" dirty="0" smtClean="0">
                <a:ln>
                  <a:noFill/>
                </a:ln>
                <a:solidFill>
                  <a:srgbClr val="000000"/>
                </a:solidFill>
                <a:latin typeface="Arial" pitchFamily="18"/>
                <a:ea typeface="Arial" pitchFamily="2"/>
                <a:cs typeface="Arial" pitchFamily="2"/>
              </a:rPr>
              <a:t>—about three centuries after the Great Flood of Noah’s time - </a:t>
            </a:r>
            <a:r>
              <a:rPr lang="en-US" sz="1200" baseline="0" dirty="0" smtClean="0">
                <a:latin typeface="" pitchFamily="16"/>
              </a:rPr>
              <a:t>Three rulers </a:t>
            </a:r>
            <a:r>
              <a:rPr lang="en-US" sz="1200" b="0" i="0" u="none" strike="noStrike" baseline="0" dirty="0" smtClean="0">
                <a:ln>
                  <a:noFill/>
                </a:ln>
                <a:solidFill>
                  <a:srgbClr val="000000"/>
                </a:solidFill>
                <a:latin typeface="Arial" pitchFamily="18"/>
                <a:ea typeface="Arial" pitchFamily="2"/>
                <a:cs typeface="Arial" pitchFamily="2"/>
              </a:rPr>
              <a:t>came to be exalted as a triad of deities.</a:t>
            </a:r>
          </a:p>
          <a:p>
            <a:pPr marL="0" marR="0" lvl="0" indent="0" algn="l" defTabSz="914400" rtl="0" eaLnBrk="1" fontAlgn="auto" latinLnBrk="0" hangingPunct="1">
              <a:lnSpc>
                <a:spcPct val="100000"/>
              </a:lnSpc>
              <a:spcBef>
                <a:spcPts val="448"/>
              </a:spcBef>
              <a:spcAft>
                <a:spcPts val="0"/>
              </a:spcAft>
              <a:buClrTx/>
              <a:buSzTx/>
              <a:buFontTx/>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en-US" sz="1200" b="0" i="0" u="none" strike="noStrike" baseline="0" dirty="0" smtClean="0">
                <a:ln>
                  <a:noFill/>
                </a:ln>
                <a:solidFill>
                  <a:srgbClr val="000000"/>
                </a:solidFill>
                <a:latin typeface="Arial" pitchFamily="18"/>
                <a:ea typeface="Arial" pitchFamily="2"/>
                <a:cs typeface="Arial" pitchFamily="2"/>
              </a:rPr>
              <a:t>These three—Osiris (Nimrod), Isis (</a:t>
            </a:r>
            <a:r>
              <a:rPr lang="en-US" sz="1200" b="0" i="0" u="none" strike="noStrike" baseline="0" dirty="0" err="1" smtClean="0">
                <a:ln>
                  <a:noFill/>
                </a:ln>
                <a:solidFill>
                  <a:srgbClr val="000000"/>
                </a:solidFill>
                <a:latin typeface="Arial" pitchFamily="18"/>
                <a:ea typeface="Arial" pitchFamily="2"/>
                <a:cs typeface="Arial" pitchFamily="2"/>
              </a:rPr>
              <a:t>Semiramis</a:t>
            </a:r>
            <a:r>
              <a:rPr lang="en-US" sz="1200" b="0" i="0" u="none" strike="noStrike" baseline="0" dirty="0" smtClean="0">
                <a:ln>
                  <a:noFill/>
                </a:ln>
                <a:solidFill>
                  <a:srgbClr val="000000"/>
                </a:solidFill>
                <a:latin typeface="Arial" pitchFamily="18"/>
                <a:ea typeface="Arial" pitchFamily="2"/>
                <a:cs typeface="Arial" pitchFamily="2"/>
              </a:rPr>
              <a:t>) and Horus (the son)</a:t>
            </a:r>
          </a:p>
          <a:p>
            <a:pPr marL="0" marR="0" lvl="0" indent="0" algn="l" defTabSz="914400" rtl="0" eaLnBrk="1" fontAlgn="auto" latinLnBrk="0" hangingPunct="1">
              <a:lnSpc>
                <a:spcPct val="100000"/>
              </a:lnSpc>
              <a:spcBef>
                <a:spcPts val="448"/>
              </a:spcBef>
              <a:spcAft>
                <a:spcPts val="0"/>
              </a:spcAft>
              <a:buClrTx/>
              <a:buSzTx/>
              <a:buFontTx/>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endParaRPr lang="en-US" sz="1200" b="0" i="0" u="none" strike="noStrike" baseline="0" dirty="0" smtClean="0">
              <a:ln>
                <a:noFill/>
              </a:ln>
              <a:solidFill>
                <a:srgbClr val="000000"/>
              </a:solidFill>
              <a:latin typeface="Arial" pitchFamily="18"/>
              <a:ea typeface="Arial" pitchFamily="2"/>
              <a:cs typeface="Arial" pitchFamily="2"/>
            </a:endParaRPr>
          </a:p>
          <a:p>
            <a:pPr lvl="0"/>
            <a:endParaRPr lang="en-US" sz="1200" dirty="0" smtClean="0">
              <a:latin typeface="" pitchFamily="16"/>
            </a:endParaRPr>
          </a:p>
          <a:p>
            <a:endParaRPr lang="en-US" dirty="0"/>
          </a:p>
        </p:txBody>
      </p:sp>
    </p:spTree>
    <p:extLst>
      <p:ext uri="{BB962C8B-B14F-4D97-AF65-F5344CB8AC3E}">
        <p14:creationId xmlns:p14="http://schemas.microsoft.com/office/powerpoint/2010/main" val="1560904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lvl="0"/>
            <a:r>
              <a:rPr lang="en-US" sz="1200" dirty="0" smtClean="0">
                <a:latin typeface="" pitchFamily="16"/>
              </a:rPr>
              <a:t>In Babylon, these same three were known as </a:t>
            </a:r>
            <a:r>
              <a:rPr lang="en-US" sz="1200" dirty="0" err="1" smtClean="0">
                <a:latin typeface="" pitchFamily="16"/>
              </a:rPr>
              <a:t>Ninas</a:t>
            </a:r>
            <a:r>
              <a:rPr lang="en-US" sz="1200" dirty="0" smtClean="0">
                <a:latin typeface="" pitchFamily="16"/>
              </a:rPr>
              <a:t>, Ishtar and Tammuz. With the passage of time, this triad became well-known in many nations.</a:t>
            </a:r>
          </a:p>
          <a:p>
            <a:pPr lvl="0"/>
            <a:r>
              <a:rPr lang="en-US" sz="1200" dirty="0" smtClean="0">
                <a:latin typeface="" pitchFamily="16"/>
              </a:rPr>
              <a:t>In ancient Rome, the triad of deities was worshipped as Jupiter, Fortuna and Mercury</a:t>
            </a:r>
          </a:p>
          <a:p>
            <a:pPr lvl="0"/>
            <a:r>
              <a:rPr lang="en-US" sz="1200" dirty="0" smtClean="0">
                <a:latin typeface="" pitchFamily="16"/>
              </a:rPr>
              <a:t>The Nicene Council of A.D. 325 was the pivotal event that marked the acceptance of the Pagan belief of Trinities  into 'Christianity'. </a:t>
            </a:r>
          </a:p>
          <a:p>
            <a:endParaRPr lang="en-US" dirty="0"/>
          </a:p>
        </p:txBody>
      </p:sp>
    </p:spTree>
    <p:extLst>
      <p:ext uri="{BB962C8B-B14F-4D97-AF65-F5344CB8AC3E}">
        <p14:creationId xmlns:p14="http://schemas.microsoft.com/office/powerpoint/2010/main" val="3033891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marL="0" marR="0" lvl="0" indent="0" algn="l" rtl="0" hangingPunct="1">
              <a:lnSpc>
                <a:spcPct val="100000"/>
              </a:lnSpc>
              <a:spcBef>
                <a:spcPts val="0"/>
              </a:spcBef>
              <a:spcAft>
                <a:spcPts val="0"/>
              </a:spcAft>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1200" b="0" i="0" u="none" strike="noStrike" baseline="0" dirty="0" smtClean="0">
                <a:ln>
                  <a:noFill/>
                </a:ln>
                <a:solidFill>
                  <a:srgbClr val="000000"/>
                </a:solidFill>
                <a:latin typeface="Arial" pitchFamily="18"/>
                <a:ea typeface="Arial" pitchFamily="2"/>
                <a:cs typeface="Arial" pitchFamily="2"/>
              </a:rPr>
              <a:t>The teaching of the triune god comes from the great false universal religion, described in Revelation 17:5 as </a:t>
            </a:r>
            <a:r>
              <a:rPr lang="en-US" sz="1200" b="0" i="0" u="none" strike="noStrike" baseline="0" dirty="0" smtClean="0">
                <a:ln>
                  <a:noFill/>
                </a:ln>
                <a:solidFill>
                  <a:srgbClr val="FF0000"/>
                </a:solidFill>
                <a:latin typeface="Arial" pitchFamily="18"/>
                <a:ea typeface="Arial" pitchFamily="2"/>
                <a:cs typeface="Arial" pitchFamily="2"/>
              </a:rPr>
              <a:t>“Mystery Babylon the great, the mother of harlots and abominations of the earth.”</a:t>
            </a:r>
          </a:p>
          <a:p>
            <a:pPr marL="0" marR="0" lvl="0" indent="0" algn="l" rtl="0" hangingPunct="1">
              <a:lnSpc>
                <a:spcPct val="100000"/>
              </a:lnSpc>
              <a:spcBef>
                <a:spcPts val="0"/>
              </a:spcBef>
              <a:spcAft>
                <a:spcPts val="0"/>
              </a:spcAft>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1200" b="0" i="0" u="none" strike="noStrike" baseline="0" dirty="0" smtClean="0">
                <a:ln>
                  <a:noFill/>
                </a:ln>
                <a:solidFill>
                  <a:srgbClr val="000000"/>
                </a:solidFill>
                <a:latin typeface="Arial" pitchFamily="18"/>
                <a:ea typeface="Arial" pitchFamily="2"/>
                <a:cs typeface="Arial" pitchFamily="2"/>
              </a:rPr>
              <a:t>This “woman church” has used the trinity to infiltrate and deceive all of traditional Christianity.</a:t>
            </a:r>
          </a:p>
          <a:p>
            <a:pPr marL="0" marR="0" lvl="0" indent="0" algn="l" rtl="0" hangingPunct="1">
              <a:lnSpc>
                <a:spcPct val="100000"/>
              </a:lnSpc>
              <a:spcBef>
                <a:spcPts val="0"/>
              </a:spcBef>
              <a:spcAft>
                <a:spcPts val="0"/>
              </a:spcAft>
              <a:buClr>
                <a:srgbClr val="000000"/>
              </a:buClr>
              <a:buSzPct val="100000"/>
              <a:buFont typeface="Arial" pitchFamily="34"/>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1200" b="0" i="0" u="none" strike="noStrike" baseline="0" dirty="0" smtClean="0">
                <a:ln>
                  <a:noFill/>
                </a:ln>
                <a:solidFill>
                  <a:srgbClr val="000000"/>
                </a:solidFill>
                <a:latin typeface="Arial" pitchFamily="18"/>
                <a:ea typeface="Arial" pitchFamily="2"/>
                <a:cs typeface="Arial" pitchFamily="2"/>
              </a:rPr>
              <a:t>Originally introduced with much controversy, she has been able to successfully use this doctrine to hide the truth</a:t>
            </a:r>
          </a:p>
          <a:p>
            <a:endParaRPr lang="en-US" dirty="0"/>
          </a:p>
        </p:txBody>
      </p:sp>
    </p:spTree>
    <p:extLst>
      <p:ext uri="{BB962C8B-B14F-4D97-AF65-F5344CB8AC3E}">
        <p14:creationId xmlns:p14="http://schemas.microsoft.com/office/powerpoint/2010/main" val="2656248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4588" y="695325"/>
            <a:ext cx="4568825" cy="3427413"/>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114800"/>
          </a:xfrm>
        </p:spPr>
        <p:txBody>
          <a:bodyPr/>
          <a:lstStyle/>
          <a:p>
            <a:r>
              <a:rPr lang="en-US" dirty="0" smtClean="0"/>
              <a:t>I want to start this</a:t>
            </a:r>
            <a:r>
              <a:rPr lang="en-US" baseline="0" dirty="0" smtClean="0"/>
              <a:t> lecture with something that makes absolutely no sense at all to me. </a:t>
            </a:r>
            <a:endParaRPr lang="en-US" baseline="0" dirty="0" smtClean="0"/>
          </a:p>
          <a:p>
            <a:r>
              <a:rPr lang="en-US" baseline="0" dirty="0" smtClean="0"/>
              <a:t>The </a:t>
            </a:r>
            <a:r>
              <a:rPr lang="en-US" baseline="0" dirty="0" err="1" smtClean="0"/>
              <a:t>Athenasian</a:t>
            </a:r>
            <a:r>
              <a:rPr lang="en-US" baseline="0" dirty="0" smtClean="0"/>
              <a:t> creed.</a:t>
            </a:r>
          </a:p>
          <a:p>
            <a:endParaRPr lang="en-US" dirty="0"/>
          </a:p>
        </p:txBody>
      </p:sp>
    </p:spTree>
    <p:extLst>
      <p:ext uri="{BB962C8B-B14F-4D97-AF65-F5344CB8AC3E}">
        <p14:creationId xmlns:p14="http://schemas.microsoft.com/office/powerpoint/2010/main" val="15876876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r>
              <a:rPr lang="en-US" dirty="0" smtClean="0"/>
              <a:t>{</a:t>
            </a:r>
            <a:r>
              <a:rPr lang="en-US" sz="1200" dirty="0" smtClean="0">
                <a:latin typeface="" pitchFamily="16"/>
              </a:rPr>
              <a:t>2 Cor. 11:3-4}</a:t>
            </a:r>
            <a:endParaRPr lang="en-US" dirty="0"/>
          </a:p>
        </p:txBody>
      </p:sp>
    </p:spTree>
    <p:extLst>
      <p:ext uri="{BB962C8B-B14F-4D97-AF65-F5344CB8AC3E}">
        <p14:creationId xmlns:p14="http://schemas.microsoft.com/office/powerpoint/2010/main" val="2282959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val="2606506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r>
              <a:rPr lang="en-US" smtClean="0"/>
              <a:t>Jesus</a:t>
            </a:r>
            <a:r>
              <a:rPr lang="en-US" baseline="0" smtClean="0"/>
              <a:t> said: </a:t>
            </a:r>
            <a:r>
              <a:rPr lang="en-US" smtClean="0"/>
              <a:t>Salvation</a:t>
            </a:r>
            <a:r>
              <a:rPr lang="en-US" baseline="0" smtClean="0"/>
              <a:t> </a:t>
            </a:r>
            <a:r>
              <a:rPr lang="en-US" baseline="0" dirty="0" smtClean="0"/>
              <a:t>is of the Jews</a:t>
            </a:r>
            <a:endParaRPr lang="en-US" dirty="0" smtClean="0"/>
          </a:p>
          <a:p>
            <a:r>
              <a:rPr lang="en-US" dirty="0" smtClean="0"/>
              <a:t>John 4:22-23 – Show</a:t>
            </a:r>
            <a:r>
              <a:rPr lang="en-US" baseline="0" dirty="0" smtClean="0"/>
              <a:t> me a Jew that believes in a Trinity</a:t>
            </a:r>
            <a:endParaRPr lang="en-US" dirty="0"/>
          </a:p>
        </p:txBody>
      </p:sp>
    </p:spTree>
    <p:extLst>
      <p:ext uri="{BB962C8B-B14F-4D97-AF65-F5344CB8AC3E}">
        <p14:creationId xmlns:p14="http://schemas.microsoft.com/office/powerpoint/2010/main" val="499933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r>
              <a:rPr lang="en-US" dirty="0" smtClean="0"/>
              <a:t>{READ Slide}</a:t>
            </a:r>
            <a:endParaRPr lang="en-US" dirty="0"/>
          </a:p>
        </p:txBody>
      </p:sp>
    </p:spTree>
    <p:extLst>
      <p:ext uri="{BB962C8B-B14F-4D97-AF65-F5344CB8AC3E}">
        <p14:creationId xmlns:p14="http://schemas.microsoft.com/office/powerpoint/2010/main" val="148863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a:t>
            </a:r>
            <a:r>
              <a:rPr lang="en-GB" baseline="0" dirty="0" smtClean="0"/>
              <a:t> Slide}</a:t>
            </a:r>
            <a:endParaRPr lang="en-GB" dirty="0"/>
          </a:p>
        </p:txBody>
      </p:sp>
    </p:spTree>
    <p:extLst>
      <p:ext uri="{BB962C8B-B14F-4D97-AF65-F5344CB8AC3E}">
        <p14:creationId xmlns:p14="http://schemas.microsoft.com/office/powerpoint/2010/main" val="4138033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0" y="695325"/>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lvl="0"/>
            <a:r>
              <a:rPr lang="en-US" sz="1200" dirty="0" smtClean="0">
                <a:latin typeface="" pitchFamily="16"/>
              </a:rPr>
              <a:t>Most assume that the word Trinity is surely found in the Bible.</a:t>
            </a:r>
          </a:p>
          <a:p>
            <a:pPr lvl="0"/>
            <a:r>
              <a:rPr lang="en-US" sz="1200" dirty="0" smtClean="0">
                <a:latin typeface="" pitchFamily="16"/>
              </a:rPr>
              <a:t>But even this is not true—the word itself is nowhere in Scripture.</a:t>
            </a:r>
          </a:p>
          <a:p>
            <a:pPr lvl="0"/>
            <a:r>
              <a:rPr lang="en-US" sz="1200" dirty="0" smtClean="0">
                <a:latin typeface="" pitchFamily="16"/>
              </a:rPr>
              <a:t>The term and its meaning are a complete invention of deceived men.</a:t>
            </a:r>
          </a:p>
          <a:p>
            <a:pPr lvl="0"/>
            <a:r>
              <a:rPr lang="en-US" sz="1200" dirty="0" smtClean="0">
                <a:latin typeface="" pitchFamily="16"/>
              </a:rPr>
              <a:t>With this invention, the universal church has, in fact, been responsible for literally </a:t>
            </a:r>
            <a:r>
              <a:rPr lang="en-US" sz="1200" dirty="0" smtClean="0">
                <a:latin typeface="" pitchFamily="16"/>
              </a:rPr>
              <a:t>dis-fellowshipping—excommunicating</a:t>
            </a:r>
            <a:r>
              <a:rPr lang="en-US" sz="1200" dirty="0" smtClean="0">
                <a:latin typeface="" pitchFamily="16"/>
              </a:rPr>
              <a:t>!—the true God of the Bible from the world of supposed Christianity!</a:t>
            </a:r>
          </a:p>
          <a:p>
            <a:endParaRPr lang="en-US" dirty="0"/>
          </a:p>
        </p:txBody>
      </p:sp>
    </p:spTree>
    <p:extLst>
      <p:ext uri="{BB962C8B-B14F-4D97-AF65-F5344CB8AC3E}">
        <p14:creationId xmlns:p14="http://schemas.microsoft.com/office/powerpoint/2010/main" val="1933164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pPr marL="0" marR="0" lvl="0" indent="0" algn="l" defTabSz="914400" rtl="0" eaLnBrk="1" fontAlgn="auto" latinLnBrk="0" hangingPunct="1">
              <a:lnSpc>
                <a:spcPct val="100000"/>
              </a:lnSpc>
              <a:spcBef>
                <a:spcPts val="448"/>
              </a:spcBef>
              <a:spcAft>
                <a:spcPts val="0"/>
              </a:spcAft>
              <a:buClrTx/>
              <a:buSzTx/>
              <a:buFontTx/>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pPr>
            <a:r>
              <a:rPr lang="en-US" dirty="0" smtClean="0">
                <a:solidFill>
                  <a:srgbClr val="800080"/>
                </a:solidFill>
                <a:latin typeface="" pitchFamily="16"/>
              </a:rPr>
              <a:t>Jesus Christ cannot be 'Very God' (the same person) because of these contradictions</a:t>
            </a:r>
          </a:p>
          <a:p>
            <a:endParaRPr lang="en-US" dirty="0"/>
          </a:p>
        </p:txBody>
      </p:sp>
    </p:spTree>
    <p:extLst>
      <p:ext uri="{BB962C8B-B14F-4D97-AF65-F5344CB8AC3E}">
        <p14:creationId xmlns:p14="http://schemas.microsoft.com/office/powerpoint/2010/main" val="1079485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val="1939460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val="1851433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588" y="0"/>
            <a:ext cx="0" cy="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040" cy="4024440"/>
          </a:xfrm>
        </p:spPr>
        <p:txBody>
          <a:bodyPr/>
          <a:lstStyle/>
          <a:p>
            <a:endParaRPr lang="en-US" dirty="0"/>
          </a:p>
        </p:txBody>
      </p:sp>
    </p:spTree>
    <p:extLst>
      <p:ext uri="{BB962C8B-B14F-4D97-AF65-F5344CB8AC3E}">
        <p14:creationId xmlns:p14="http://schemas.microsoft.com/office/powerpoint/2010/main" val="3955080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4264CCC4-5465-4D08-ACD8-B6301101D166}" type="slidenum">
              <a:t>‹#›</a:t>
            </a:fld>
            <a:endParaRPr lang="en-US"/>
          </a:p>
        </p:txBody>
      </p:sp>
    </p:spTree>
    <p:extLst>
      <p:ext uri="{BB962C8B-B14F-4D97-AF65-F5344CB8AC3E}">
        <p14:creationId xmlns:p14="http://schemas.microsoft.com/office/powerpoint/2010/main" val="2964446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4CEFFA93-ACDF-4499-BEDD-35DB6795080C}" type="slidenum">
              <a:t>‹#›</a:t>
            </a:fld>
            <a:endParaRPr lang="en-US"/>
          </a:p>
        </p:txBody>
      </p:sp>
    </p:spTree>
    <p:extLst>
      <p:ext uri="{BB962C8B-B14F-4D97-AF65-F5344CB8AC3E}">
        <p14:creationId xmlns:p14="http://schemas.microsoft.com/office/powerpoint/2010/main" val="1258078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304EFAB-1B9A-410C-8C32-74F069B33388}" type="slidenum">
              <a:t>‹#›</a:t>
            </a:fld>
            <a:endParaRPr lang="en-US"/>
          </a:p>
        </p:txBody>
      </p:sp>
    </p:spTree>
    <p:extLst>
      <p:ext uri="{BB962C8B-B14F-4D97-AF65-F5344CB8AC3E}">
        <p14:creationId xmlns:p14="http://schemas.microsoft.com/office/powerpoint/2010/main" val="204315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2ACC5951-0B35-4F0B-89A7-8F60AD039B45}" type="slidenum">
              <a:t>‹#›</a:t>
            </a:fld>
            <a:endParaRPr lang="en-US"/>
          </a:p>
        </p:txBody>
      </p:sp>
    </p:spTree>
    <p:extLst>
      <p:ext uri="{BB962C8B-B14F-4D97-AF65-F5344CB8AC3E}">
        <p14:creationId xmlns:p14="http://schemas.microsoft.com/office/powerpoint/2010/main" val="545711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6A20F87C-DF56-47ED-9759-8E0C1B8A879D}" type="slidenum">
              <a:t>‹#›</a:t>
            </a:fld>
            <a:endParaRPr lang="en-US"/>
          </a:p>
        </p:txBody>
      </p:sp>
    </p:spTree>
    <p:extLst>
      <p:ext uri="{BB962C8B-B14F-4D97-AF65-F5344CB8AC3E}">
        <p14:creationId xmlns:p14="http://schemas.microsoft.com/office/powerpoint/2010/main" val="845678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C8D3DB96-578B-47EB-BE46-A7538BEBA829}" type="slidenum">
              <a:t>‹#›</a:t>
            </a:fld>
            <a:endParaRPr lang="en-US"/>
          </a:p>
        </p:txBody>
      </p:sp>
    </p:spTree>
    <p:extLst>
      <p:ext uri="{BB962C8B-B14F-4D97-AF65-F5344CB8AC3E}">
        <p14:creationId xmlns:p14="http://schemas.microsoft.com/office/powerpoint/2010/main" val="1222642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D8EB04CE-31F8-42F7-AD26-D5E760AC0C2C}" type="slidenum">
              <a:t>‹#›</a:t>
            </a:fld>
            <a:endParaRPr lang="en-US"/>
          </a:p>
        </p:txBody>
      </p:sp>
    </p:spTree>
    <p:extLst>
      <p:ext uri="{BB962C8B-B14F-4D97-AF65-F5344CB8AC3E}">
        <p14:creationId xmlns:p14="http://schemas.microsoft.com/office/powerpoint/2010/main" val="311638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1E39142F-372A-424C-8513-07CFD8383344}" type="slidenum">
              <a:t>‹#›</a:t>
            </a:fld>
            <a:endParaRPr lang="en-US"/>
          </a:p>
        </p:txBody>
      </p:sp>
    </p:spTree>
    <p:extLst>
      <p:ext uri="{BB962C8B-B14F-4D97-AF65-F5344CB8AC3E}">
        <p14:creationId xmlns:p14="http://schemas.microsoft.com/office/powerpoint/2010/main" val="2187264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128C5E13-F038-4D06-87DE-E8C7D5E6F15C}" type="slidenum">
              <a:t>‹#›</a:t>
            </a:fld>
            <a:endParaRPr lang="en-US"/>
          </a:p>
        </p:txBody>
      </p:sp>
    </p:spTree>
    <p:extLst>
      <p:ext uri="{BB962C8B-B14F-4D97-AF65-F5344CB8AC3E}">
        <p14:creationId xmlns:p14="http://schemas.microsoft.com/office/powerpoint/2010/main" val="1286547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1DFFB680-D469-4674-B148-FE4A46B260F5}" type="slidenum">
              <a:t>‹#›</a:t>
            </a:fld>
            <a:endParaRPr lang="en-US"/>
          </a:p>
        </p:txBody>
      </p:sp>
    </p:spTree>
    <p:extLst>
      <p:ext uri="{BB962C8B-B14F-4D97-AF65-F5344CB8AC3E}">
        <p14:creationId xmlns:p14="http://schemas.microsoft.com/office/powerpoint/2010/main" val="2429453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C7979E11-7F9A-48AF-8914-884208955A9E}" type="slidenum">
              <a:t>‹#›</a:t>
            </a:fld>
            <a:endParaRPr lang="en-US"/>
          </a:p>
        </p:txBody>
      </p:sp>
    </p:spTree>
    <p:extLst>
      <p:ext uri="{BB962C8B-B14F-4D97-AF65-F5344CB8AC3E}">
        <p14:creationId xmlns:p14="http://schemas.microsoft.com/office/powerpoint/2010/main" val="4173456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457200" y="274320"/>
            <a:ext cx="8229600" cy="1143360"/>
          </a:xfrm>
          <a:prstGeom prst="rect">
            <a:avLst/>
          </a:prstGeom>
          <a:noFill/>
          <a:ln>
            <a:noFill/>
          </a:ln>
        </p:spPr>
        <p:txBody>
          <a:bodyPr lIns="0" tIns="0" rIns="0" bIns="0" anchor="ctr"/>
          <a:lstStyle/>
          <a:p>
            <a:endParaRPr lang="en-US"/>
          </a:p>
        </p:txBody>
      </p:sp>
      <p:sp>
        <p:nvSpPr>
          <p:cNvPr id="3" name="Text Placeholder 2"/>
          <p:cNvSpPr txBox="1">
            <a:spLocks noGrp="1"/>
          </p:cNvSpPr>
          <p:nvPr>
            <p:ph type="body" idx="1"/>
          </p:nvPr>
        </p:nvSpPr>
        <p:spPr>
          <a:xfrm>
            <a:off x="457200" y="1600200"/>
            <a:ext cx="8229600" cy="4526280"/>
          </a:xfrm>
          <a:prstGeom prst="rect">
            <a:avLst/>
          </a:prstGeom>
          <a:noFill/>
          <a:ln>
            <a:noFill/>
          </a:ln>
        </p:spPr>
        <p:txBody>
          <a:bodyPr lIns="0" tIns="0" rIns="0" bIns="0"/>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txBox="1">
            <a:spLocks noGrp="1"/>
          </p:cNvSpPr>
          <p:nvPr>
            <p:ph type="dt" sz="half" idx="2"/>
          </p:nvPr>
        </p:nvSpPr>
        <p:spPr>
          <a:xfrm>
            <a:off x="456839" y="6244920"/>
            <a:ext cx="2133720" cy="476640"/>
          </a:xfrm>
          <a:prstGeom prst="rect">
            <a:avLst/>
          </a:prstGeom>
          <a:noFill/>
          <a:ln>
            <a:noFill/>
          </a:ln>
        </p:spPr>
        <p:txBody>
          <a:bodyPr wrap="none" lIns="90000" tIns="46800" rIns="90000" bIns="46800" anchor="t" anchorCtr="0"/>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1400" b="0" i="0" u="none" strike="noStrike" baseline="0">
                <a:solidFill>
                  <a:srgbClr val="000000"/>
                </a:solidFill>
                <a:latin typeface="Arial" pitchFamily="18"/>
                <a:ea typeface="Arial" pitchFamily="2"/>
                <a:cs typeface="Arial" pitchFamily="2"/>
              </a:defRPr>
            </a:lvl1pPr>
          </a:lstStyle>
          <a:p>
            <a:pPr lvl="0"/>
            <a:endParaRPr lang="en-US"/>
          </a:p>
        </p:txBody>
      </p:sp>
      <p:sp>
        <p:nvSpPr>
          <p:cNvPr id="5" name="Footer Placeholder 4"/>
          <p:cNvSpPr txBox="1">
            <a:spLocks noGrp="1"/>
          </p:cNvSpPr>
          <p:nvPr>
            <p:ph type="ftr" sz="quarter" idx="3"/>
          </p:nvPr>
        </p:nvSpPr>
        <p:spPr>
          <a:xfrm>
            <a:off x="3124079" y="6244920"/>
            <a:ext cx="2895839" cy="476640"/>
          </a:xfrm>
          <a:prstGeom prst="rect">
            <a:avLst/>
          </a:prstGeom>
          <a:noFill/>
          <a:ln>
            <a:noFill/>
          </a:ln>
        </p:spPr>
        <p:txBody>
          <a:bodyPr wrap="none" lIns="90000" tIns="46800" rIns="90000" bIns="46800" anchor="t" anchorCtr="0"/>
          <a:lstStyle>
            <a:lvl1pPr marL="0" marR="0" lvl="0" indent="0" algn="ct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1400" b="0" i="0" u="none" strike="noStrike" baseline="0">
                <a:solidFill>
                  <a:srgbClr val="000000"/>
                </a:solidFill>
                <a:latin typeface="Arial" pitchFamily="18"/>
                <a:ea typeface="Arial" pitchFamily="2"/>
                <a:cs typeface="Arial" pitchFamily="2"/>
              </a:defRPr>
            </a:lvl1pPr>
          </a:lstStyle>
          <a:p>
            <a:pPr lvl="0"/>
            <a:endParaRPr lang="en-US"/>
          </a:p>
        </p:txBody>
      </p:sp>
      <p:sp>
        <p:nvSpPr>
          <p:cNvPr id="6" name="Slide Number Placeholder 5"/>
          <p:cNvSpPr txBox="1">
            <a:spLocks noGrp="1"/>
          </p:cNvSpPr>
          <p:nvPr>
            <p:ph type="sldNum" sz="quarter" idx="4"/>
          </p:nvPr>
        </p:nvSpPr>
        <p:spPr>
          <a:xfrm>
            <a:off x="6552719" y="6244920"/>
            <a:ext cx="2133720" cy="476640"/>
          </a:xfrm>
          <a:prstGeom prst="rect">
            <a:avLst/>
          </a:prstGeom>
          <a:noFill/>
          <a:ln>
            <a:noFill/>
          </a:ln>
        </p:spPr>
        <p:txBody>
          <a:bodyPr wrap="none" lIns="90000" tIns="46800" rIns="90000" bIns="46800" anchor="t" anchorCtr="0"/>
          <a:lstStyle>
            <a:lvl1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1400" b="0" i="0" u="none" strike="noStrike" baseline="0">
                <a:solidFill>
                  <a:srgbClr val="000000"/>
                </a:solidFill>
                <a:latin typeface="Arial" pitchFamily="18"/>
                <a:ea typeface="Arial" pitchFamily="2"/>
                <a:cs typeface="Arial" pitchFamily="2"/>
              </a:defRPr>
            </a:lvl1pPr>
          </a:lstStyle>
          <a:p>
            <a:pPr lvl="0"/>
            <a:fld id="{5EBFD5FD-F6D9-4467-AE68-C047FE55F9C1}"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4400" b="0" i="0" u="none" strike="noStrike" baseline="0">
          <a:ln>
            <a:noFill/>
          </a:ln>
          <a:solidFill>
            <a:srgbClr val="000000"/>
          </a:solidFill>
          <a:latin typeface="Arial" pitchFamily="18"/>
          <a:cs typeface="Arial" pitchFamily="2"/>
        </a:defRPr>
      </a:lvl1pPr>
    </p:titleStyle>
    <p:bodyStyle>
      <a:lvl1pPr marL="342720" marR="0" indent="0" algn="l" rtl="0" hangingPunct="1">
        <a:lnSpc>
          <a:spcPct val="100000"/>
        </a:lnSpc>
        <a:spcBef>
          <a:spcPts val="799"/>
        </a:spcBef>
        <a:spcAft>
          <a:spcPts val="0"/>
        </a:spcAft>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18"/>
          <a:cs typeface="Arial" pitchFamily="2"/>
        </a:defRPr>
      </a:lvl1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83568" y="1916832"/>
            <a:ext cx="7772400" cy="1471613"/>
          </a:xfrm>
        </p:spPr>
        <p:txBody>
          <a:bodyPr/>
          <a:lstStyle/>
          <a:p>
            <a:pPr lvl="0"/>
            <a:r>
              <a:rPr lang="en-US" dirty="0"/>
              <a:t>A Religion that makes sense</a:t>
            </a:r>
          </a:p>
        </p:txBody>
      </p:sp>
      <p:sp>
        <p:nvSpPr>
          <p:cNvPr id="3" name="Subtitle 2"/>
          <p:cNvSpPr txBox="1">
            <a:spLocks noGrp="1"/>
          </p:cNvSpPr>
          <p:nvPr>
            <p:ph type="subTitle" idx="4294967295"/>
          </p:nvPr>
        </p:nvSpPr>
        <p:spPr>
          <a:xfrm>
            <a:off x="251520" y="3933056"/>
            <a:ext cx="6400800" cy="1754188"/>
          </a:xfrm>
        </p:spPr>
        <p:txBody>
          <a:bodyPr anchor="ctr"/>
          <a:lstStyle/>
          <a:p>
            <a:pPr marL="0" lvl="0" indent="0" algn="ctr">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dirty="0">
                <a:latin typeface="Arial" pitchFamily="18"/>
              </a:rPr>
              <a:t>Scripture and the </a:t>
            </a:r>
            <a:r>
              <a:rPr lang="en-US" dirty="0" err="1">
                <a:latin typeface="Arial" pitchFamily="18"/>
              </a:rPr>
              <a:t>Athenasian</a:t>
            </a:r>
            <a:r>
              <a:rPr lang="en-US" dirty="0">
                <a:latin typeface="Arial" pitchFamily="18"/>
              </a:rPr>
              <a:t> </a:t>
            </a:r>
            <a:r>
              <a:rPr lang="en-US" dirty="0" smtClean="0">
                <a:latin typeface="Arial" pitchFamily="18"/>
              </a:rPr>
              <a:t>Creed</a:t>
            </a:r>
          </a:p>
          <a:p>
            <a:pPr marL="0" lvl="0" indent="0" algn="ctr">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dirty="0" smtClean="0">
                <a:latin typeface="Times New Roman" pitchFamily="82"/>
                <a:cs typeface="Times New Roman" pitchFamily="82"/>
              </a:rPr>
              <a:t>John 4:19-26</a:t>
            </a:r>
            <a:endParaRPr lang="en-US" dirty="0">
              <a:latin typeface="Arial"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sz="3600"/>
              <a:t>Jesus is not co-equal with the Father</a:t>
            </a:r>
          </a:p>
        </p:txBody>
      </p:sp>
      <p:sp>
        <p:nvSpPr>
          <p:cNvPr id="3" name="Text Placeholder 2"/>
          <p:cNvSpPr txBox="1">
            <a:spLocks noGrp="1"/>
          </p:cNvSpPr>
          <p:nvPr>
            <p:ph type="body" idx="4294967295"/>
          </p:nvPr>
        </p:nvSpPr>
        <p:spPr>
          <a:xfrm>
            <a:off x="457200" y="1600200"/>
            <a:ext cx="8229600" cy="496404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a:latin typeface="" pitchFamily="16"/>
              </a:rPr>
              <a:t>God is the head of Christ – 1 Cor. 11:3; John 14:28</a:t>
            </a:r>
          </a:p>
          <a:p>
            <a:pPr lvl="0"/>
            <a:r>
              <a:rPr lang="en-US">
                <a:latin typeface="" pitchFamily="16"/>
              </a:rPr>
              <a:t>Christ is approved of God – the greater – Acts 2:22</a:t>
            </a:r>
          </a:p>
          <a:p>
            <a:pPr lvl="0"/>
            <a:r>
              <a:rPr lang="en-US">
                <a:latin typeface="" pitchFamily="16"/>
              </a:rPr>
              <a:t>Christ is subject to the Father – 1 Cor. 15:28</a:t>
            </a:r>
          </a:p>
          <a:p>
            <a:pPr lvl="0"/>
            <a:r>
              <a:rPr lang="en-US">
                <a:latin typeface="" pitchFamily="16"/>
              </a:rPr>
              <a:t>Jesus can do nothing of himself – John 5:19, 30; 7:16</a:t>
            </a:r>
          </a:p>
          <a:p>
            <a:pPr lvl="0"/>
            <a:r>
              <a:rPr lang="en-US">
                <a:latin typeface="" pitchFamily="16"/>
              </a:rPr>
              <a:t>The Father reveals the Revelation to Jesus – Rev. 1:1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540000" y="180000"/>
            <a:ext cx="8229600" cy="1053360"/>
          </a:xfrm>
        </p:spPr>
        <p:txBody>
          <a:bodyPr/>
          <a:lstStyle/>
          <a:p>
            <a:pPr lvl="0"/>
            <a:r>
              <a:rPr lang="en-US"/>
              <a:t>We too can be One with God</a:t>
            </a:r>
          </a:p>
        </p:txBody>
      </p:sp>
      <p:sp>
        <p:nvSpPr>
          <p:cNvPr id="3" name="Text Placeholder 2"/>
          <p:cNvSpPr txBox="1">
            <a:spLocks noGrp="1"/>
          </p:cNvSpPr>
          <p:nvPr>
            <p:ph type="body" idx="4294967295"/>
          </p:nvPr>
        </p:nvSpPr>
        <p:spPr>
          <a:xfrm>
            <a:off x="360000" y="1140840"/>
            <a:ext cx="8229600" cy="55191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buNone/>
            </a:pPr>
            <a:r>
              <a:rPr lang="en-US" sz="2800" dirty="0">
                <a:latin typeface="Times New Roman" pitchFamily="82"/>
                <a:cs typeface="Times New Roman" pitchFamily="82"/>
              </a:rPr>
              <a:t>“Let that therefore abide in you, which ye have heard from the beginning. If that which ye have heard from the beginning shall remain in you, ye also shall continue in the Son, and in the Father.” (1 John 2:24)</a:t>
            </a:r>
          </a:p>
          <a:p>
            <a:pPr lvl="0">
              <a:buNone/>
            </a:pPr>
            <a:r>
              <a:rPr lang="en-US" sz="2800" dirty="0">
                <a:latin typeface="Times New Roman" pitchFamily="82"/>
                <a:cs typeface="Times New Roman" pitchFamily="82"/>
              </a:rPr>
              <a:t>“And now I am no more in the world, but these are in the world, and I come to thee. Holy Father, keep through thine own name those whom thou hast given me, that they may be one, as we are...And the glory which thou </a:t>
            </a:r>
            <a:r>
              <a:rPr lang="en-US" sz="2800" dirty="0" err="1">
                <a:latin typeface="Times New Roman" pitchFamily="82"/>
                <a:cs typeface="Times New Roman" pitchFamily="82"/>
              </a:rPr>
              <a:t>gavest</a:t>
            </a:r>
            <a:r>
              <a:rPr lang="en-US" sz="2800" dirty="0">
                <a:latin typeface="Times New Roman" pitchFamily="82"/>
                <a:cs typeface="Times New Roman" pitchFamily="82"/>
              </a:rPr>
              <a:t> me I have given them; that they may be one, even as we are one” (John 17:11,22)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a:t>Jesus Denied equality with God</a:t>
            </a:r>
          </a:p>
        </p:txBody>
      </p:sp>
      <p:sp>
        <p:nvSpPr>
          <p:cNvPr id="3" name="Text Placeholder 2"/>
          <p:cNvSpPr txBox="1">
            <a:spLocks noGrp="1"/>
          </p:cNvSpPr>
          <p:nvPr>
            <p:ph type="body" idx="4294967295"/>
          </p:nvPr>
        </p:nvSpPr>
        <p:spPr>
          <a:xfrm>
            <a:off x="457200" y="1600200"/>
            <a:ext cx="8229600" cy="443628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a:latin typeface="Times New Roman" pitchFamily="82"/>
                <a:cs typeface="Times New Roman" pitchFamily="82"/>
              </a:rPr>
              <a:t>“</a:t>
            </a:r>
            <a:r>
              <a:rPr lang="en-US">
                <a:solidFill>
                  <a:srgbClr val="FF0000"/>
                </a:solidFill>
                <a:latin typeface="Times New Roman" pitchFamily="82"/>
                <a:cs typeface="Times New Roman" pitchFamily="82"/>
              </a:rPr>
              <a:t>Ye have heard how I said unto you, I go away, and come </a:t>
            </a:r>
            <a:r>
              <a:rPr lang="en-US" i="1">
                <a:solidFill>
                  <a:srgbClr val="FF0000"/>
                </a:solidFill>
                <a:latin typeface="Times New Roman" pitchFamily="82"/>
                <a:cs typeface="Times New Roman" pitchFamily="82"/>
              </a:rPr>
              <a:t>again</a:t>
            </a:r>
            <a:r>
              <a:rPr lang="en-US">
                <a:solidFill>
                  <a:srgbClr val="FF0000"/>
                </a:solidFill>
                <a:latin typeface="Times New Roman" pitchFamily="82"/>
                <a:cs typeface="Times New Roman" pitchFamily="82"/>
              </a:rPr>
              <a:t> unto you. If ye loved me, ye would rejoice, because I said, I go unto the Father: for </a:t>
            </a:r>
            <a:r>
              <a:rPr lang="en-US" u="sng">
                <a:solidFill>
                  <a:srgbClr val="FF0000"/>
                </a:solidFill>
                <a:latin typeface="Times New Roman" pitchFamily="82"/>
                <a:cs typeface="Times New Roman" pitchFamily="82"/>
              </a:rPr>
              <a:t>my Father is greater than I</a:t>
            </a:r>
            <a:r>
              <a:rPr lang="en-US">
                <a:solidFill>
                  <a:srgbClr val="FF0000"/>
                </a:solidFill>
                <a:latin typeface="Times New Roman" pitchFamily="82"/>
                <a:cs typeface="Times New Roman" pitchFamily="82"/>
              </a:rPr>
              <a:t>.” </a:t>
            </a:r>
            <a:r>
              <a:rPr lang="en-US">
                <a:latin typeface="Times New Roman" pitchFamily="82"/>
                <a:cs typeface="Times New Roman" pitchFamily="82"/>
              </a:rPr>
              <a:t>(John 14:28)</a:t>
            </a:r>
          </a:p>
          <a:p>
            <a:pPr lvl="0"/>
            <a:r>
              <a:rPr lang="en-US">
                <a:latin typeface="Times New Roman" pitchFamily="82"/>
                <a:cs typeface="Times New Roman" pitchFamily="82"/>
              </a:rPr>
              <a:t>“And Jesus said unto him,</a:t>
            </a:r>
            <a:r>
              <a:rPr lang="en-US">
                <a:solidFill>
                  <a:srgbClr val="0000FF"/>
                </a:solidFill>
                <a:latin typeface="Times New Roman" pitchFamily="82"/>
                <a:cs typeface="Times New Roman" pitchFamily="82"/>
              </a:rPr>
              <a:t> </a:t>
            </a:r>
            <a:r>
              <a:rPr lang="en-US">
                <a:solidFill>
                  <a:srgbClr val="FF0000"/>
                </a:solidFill>
                <a:latin typeface="Times New Roman" pitchFamily="82"/>
                <a:cs typeface="Times New Roman" pitchFamily="82"/>
              </a:rPr>
              <a:t>Why callest thou me good? </a:t>
            </a:r>
            <a:r>
              <a:rPr lang="en-US" i="1">
                <a:solidFill>
                  <a:srgbClr val="FF0000"/>
                </a:solidFill>
                <a:latin typeface="Times New Roman" pitchFamily="82"/>
                <a:cs typeface="Times New Roman" pitchFamily="82"/>
              </a:rPr>
              <a:t>there is</a:t>
            </a:r>
            <a:r>
              <a:rPr lang="en-US">
                <a:solidFill>
                  <a:srgbClr val="FF0000"/>
                </a:solidFill>
                <a:latin typeface="Times New Roman" pitchFamily="82"/>
                <a:cs typeface="Times New Roman" pitchFamily="82"/>
              </a:rPr>
              <a:t> none good but one, </a:t>
            </a:r>
            <a:r>
              <a:rPr lang="en-US" i="1">
                <a:solidFill>
                  <a:srgbClr val="FF0000"/>
                </a:solidFill>
                <a:latin typeface="Times New Roman" pitchFamily="82"/>
                <a:cs typeface="Times New Roman" pitchFamily="82"/>
              </a:rPr>
              <a:t>that is</a:t>
            </a:r>
            <a:r>
              <a:rPr lang="en-US">
                <a:solidFill>
                  <a:srgbClr val="FF0000"/>
                </a:solidFill>
                <a:latin typeface="Times New Roman" pitchFamily="82"/>
                <a:cs typeface="Times New Roman" pitchFamily="82"/>
              </a:rPr>
              <a:t>, God.</a:t>
            </a:r>
            <a:r>
              <a:rPr lang="en-US">
                <a:latin typeface="Times New Roman" pitchFamily="82"/>
                <a:cs typeface="Times New Roman" pitchFamily="82"/>
              </a:rPr>
              <a:t>” (Mark 10:18) </a:t>
            </a:r>
            <a:r>
              <a:rPr lang="en-US">
                <a:solidFill>
                  <a:srgbClr val="FF0000"/>
                </a:solidFill>
                <a:latin typeface="Times New Roman" pitchFamily="82"/>
                <a:cs typeface="Times New Roman" pitchFamily="82"/>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230400" y="206640"/>
            <a:ext cx="8229600" cy="1053360"/>
          </a:xfrm>
        </p:spPr>
        <p:txBody>
          <a:bodyPr/>
          <a:lstStyle/>
          <a:p>
            <a:pPr lvl="0"/>
            <a:r>
              <a:rPr lang="en-US"/>
              <a:t>Jesus Denied being God</a:t>
            </a:r>
          </a:p>
        </p:txBody>
      </p:sp>
      <p:sp>
        <p:nvSpPr>
          <p:cNvPr id="3" name="Text Placeholder 2"/>
          <p:cNvSpPr txBox="1">
            <a:spLocks noGrp="1"/>
          </p:cNvSpPr>
          <p:nvPr>
            <p:ph type="body" idx="4294967295"/>
          </p:nvPr>
        </p:nvSpPr>
        <p:spPr>
          <a:xfrm>
            <a:off x="410400" y="1333800"/>
            <a:ext cx="8229600" cy="496620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buNone/>
            </a:pPr>
            <a:r>
              <a:rPr lang="en-US">
                <a:latin typeface="Times New Roman" pitchFamily="82"/>
                <a:cs typeface="Times New Roman" pitchFamily="82"/>
              </a:rPr>
              <a:t>“Then the Jews took up stones again to stone him ... The Jews answered him, saying, For a good work we stone thee not; but for blasphemy; and because that thou, being a man, makest thyself God ... Jesus answered them,</a:t>
            </a:r>
            <a:r>
              <a:rPr lang="en-US">
                <a:solidFill>
                  <a:srgbClr val="0000FF"/>
                </a:solidFill>
                <a:latin typeface="Times New Roman" pitchFamily="82"/>
                <a:cs typeface="Times New Roman" pitchFamily="82"/>
              </a:rPr>
              <a:t> </a:t>
            </a:r>
            <a:r>
              <a:rPr lang="en-US">
                <a:solidFill>
                  <a:srgbClr val="FF0000"/>
                </a:solidFill>
                <a:latin typeface="Times New Roman" pitchFamily="82"/>
                <a:cs typeface="Times New Roman" pitchFamily="82"/>
              </a:rPr>
              <a:t>Is it not written in your law, I said, Ye are gods? If he called them gods, unto whom the word of God came, and the scripture cannot be broken; Say ye of him, whom the Father hath sanctified, and sent into the world, Thou blasphemest; because I said, I am the Son of God?” (John 10:31-36)</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dirty="0"/>
              <a:t>Did Jesus Pre-Exist?</a:t>
            </a:r>
          </a:p>
        </p:txBody>
      </p:sp>
      <p:sp>
        <p:nvSpPr>
          <p:cNvPr id="3" name="Text Placeholder 2"/>
          <p:cNvSpPr txBox="1">
            <a:spLocks noGrp="1"/>
          </p:cNvSpPr>
          <p:nvPr>
            <p:ph type="body" idx="4294967295"/>
          </p:nvPr>
        </p:nvSpPr>
        <p:spPr>
          <a:xfrm>
            <a:off x="410400" y="1260000"/>
            <a:ext cx="8589600" cy="52779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dirty="0" smtClean="0">
                <a:latin typeface="Times New Roman" pitchFamily="82"/>
                <a:cs typeface="Times New Roman" pitchFamily="82"/>
              </a:rPr>
              <a:t> </a:t>
            </a:r>
            <a:r>
              <a:rPr lang="en-US" baseline="12000" dirty="0">
                <a:latin typeface="Times New Roman" pitchFamily="82"/>
                <a:cs typeface="Times New Roman" pitchFamily="82"/>
              </a:rPr>
              <a:t>“</a:t>
            </a:r>
            <a:r>
              <a:rPr lang="en-US" dirty="0">
                <a:latin typeface="Times New Roman" pitchFamily="82"/>
                <a:cs typeface="Times New Roman" pitchFamily="82"/>
              </a:rPr>
              <a:t>But when the </a:t>
            </a:r>
            <a:r>
              <a:rPr lang="en-US" dirty="0" smtClean="0">
                <a:latin typeface="Times New Roman" pitchFamily="82"/>
                <a:cs typeface="Times New Roman" pitchFamily="82"/>
              </a:rPr>
              <a:t>fullness </a:t>
            </a:r>
            <a:r>
              <a:rPr lang="en-US" dirty="0">
                <a:latin typeface="Times New Roman" pitchFamily="82"/>
                <a:cs typeface="Times New Roman" pitchFamily="82"/>
              </a:rPr>
              <a:t>of the time was come, God sent forth his Son, made </a:t>
            </a:r>
            <a:r>
              <a:rPr lang="en-US" u="sng" dirty="0">
                <a:latin typeface="Times New Roman" pitchFamily="82"/>
                <a:cs typeface="Times New Roman" pitchFamily="82"/>
              </a:rPr>
              <a:t>of a woman</a:t>
            </a:r>
            <a:r>
              <a:rPr lang="en-US" dirty="0">
                <a:latin typeface="Times New Roman" pitchFamily="82"/>
                <a:cs typeface="Times New Roman" pitchFamily="82"/>
              </a:rPr>
              <a:t>, </a:t>
            </a:r>
            <a:r>
              <a:rPr lang="en-US" u="sng" dirty="0">
                <a:latin typeface="Times New Roman" pitchFamily="82"/>
                <a:cs typeface="Times New Roman" pitchFamily="82"/>
              </a:rPr>
              <a:t>made under the law</a:t>
            </a:r>
            <a:r>
              <a:rPr lang="en-US" dirty="0">
                <a:latin typeface="Times New Roman" pitchFamily="82"/>
                <a:cs typeface="Times New Roman" pitchFamily="82"/>
              </a:rPr>
              <a:t>” (Galatians 4:4)</a:t>
            </a:r>
          </a:p>
          <a:p>
            <a:pPr lvl="0"/>
            <a:r>
              <a:rPr lang="en-US" dirty="0">
                <a:latin typeface="" pitchFamily="16"/>
              </a:rPr>
              <a:t>“</a:t>
            </a:r>
            <a:r>
              <a:rPr lang="en-US" dirty="0">
                <a:latin typeface="Times New Roman" pitchFamily="82"/>
                <a:cs typeface="Times New Roman" pitchFamily="82"/>
              </a:rPr>
              <a:t>For we have not an high priest which cannot be touched with the feeling of our infirmities; but was in all points tempted like as </a:t>
            </a:r>
            <a:r>
              <a:rPr lang="en-US" i="1" dirty="0">
                <a:latin typeface="Times New Roman" pitchFamily="82"/>
                <a:cs typeface="Times New Roman" pitchFamily="82"/>
              </a:rPr>
              <a:t>we are, yet</a:t>
            </a:r>
            <a:r>
              <a:rPr lang="en-US" dirty="0">
                <a:latin typeface="Times New Roman" pitchFamily="82"/>
                <a:cs typeface="Times New Roman" pitchFamily="82"/>
              </a:rPr>
              <a:t> without sin.” (Hebrews 4:15</a:t>
            </a:r>
            <a:r>
              <a:rPr lang="en-US" dirty="0" smtClean="0">
                <a:latin typeface="Times New Roman" pitchFamily="82"/>
                <a:cs typeface="Times New Roman" pitchFamily="82"/>
              </a:rPr>
              <a:t>)</a:t>
            </a:r>
            <a:endParaRPr lang="en-US" dirty="0">
              <a:latin typeface="Times New Roman" pitchFamily="82"/>
              <a:cs typeface="Times New Roman" pitchFamily="8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dirty="0"/>
              <a:t>Did Jesus Pre-Exist?</a:t>
            </a:r>
          </a:p>
        </p:txBody>
      </p:sp>
      <p:sp>
        <p:nvSpPr>
          <p:cNvPr id="3" name="Text Placeholder 2"/>
          <p:cNvSpPr txBox="1">
            <a:spLocks noGrp="1"/>
          </p:cNvSpPr>
          <p:nvPr>
            <p:ph type="body" idx="4294967295"/>
          </p:nvPr>
        </p:nvSpPr>
        <p:spPr>
          <a:xfrm>
            <a:off x="410400" y="1260000"/>
            <a:ext cx="8589600" cy="52779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sz="2800" baseline="12000" dirty="0" smtClean="0">
                <a:latin typeface="Times New Roman" pitchFamily="82"/>
                <a:cs typeface="Times New Roman" pitchFamily="82"/>
              </a:rPr>
              <a:t>“</a:t>
            </a:r>
            <a:r>
              <a:rPr lang="en-US" sz="2800" dirty="0">
                <a:latin typeface="Times New Roman" pitchFamily="82"/>
                <a:cs typeface="Times New Roman" pitchFamily="82"/>
              </a:rPr>
              <a:t>For </a:t>
            </a:r>
            <a:r>
              <a:rPr lang="en-US" sz="2800" u="sng" dirty="0">
                <a:latin typeface="Times New Roman" pitchFamily="82"/>
                <a:cs typeface="Times New Roman" pitchFamily="82"/>
              </a:rPr>
              <a:t>Moses</a:t>
            </a:r>
            <a:r>
              <a:rPr lang="en-US" sz="2800" dirty="0">
                <a:latin typeface="Times New Roman" pitchFamily="82"/>
                <a:cs typeface="Times New Roman" pitchFamily="82"/>
              </a:rPr>
              <a:t> truly said unto the fathers, A prophet </a:t>
            </a:r>
            <a:r>
              <a:rPr lang="en-US" sz="2800" u="sng" dirty="0">
                <a:latin typeface="Times New Roman" pitchFamily="82"/>
                <a:cs typeface="Times New Roman" pitchFamily="82"/>
              </a:rPr>
              <a:t>shall</a:t>
            </a:r>
            <a:r>
              <a:rPr lang="en-US" sz="2800" dirty="0">
                <a:latin typeface="Times New Roman" pitchFamily="82"/>
                <a:cs typeface="Times New Roman" pitchFamily="82"/>
              </a:rPr>
              <a:t> the Lord your God raise up unto you of your brethren, like unto me; him shall ye hear in all things whatsoever he shall say unto you.” (Acts 3:22)</a:t>
            </a:r>
          </a:p>
          <a:p>
            <a:pPr lvl="0"/>
            <a:r>
              <a:rPr lang="en-US" sz="2800" dirty="0">
                <a:latin typeface="Times New Roman" pitchFamily="82"/>
                <a:cs typeface="Times New Roman" pitchFamily="82"/>
              </a:rPr>
              <a:t>“Howbeit that </a:t>
            </a:r>
            <a:r>
              <a:rPr lang="en-US" sz="2800" i="1" dirty="0">
                <a:latin typeface="Times New Roman" pitchFamily="82"/>
                <a:cs typeface="Times New Roman" pitchFamily="82"/>
              </a:rPr>
              <a:t>was</a:t>
            </a:r>
            <a:r>
              <a:rPr lang="en-US" sz="2800" dirty="0">
                <a:latin typeface="Times New Roman" pitchFamily="82"/>
                <a:cs typeface="Times New Roman" pitchFamily="82"/>
              </a:rPr>
              <a:t> not first which is spiritual, but that which is natural; and afterward that which is spiritual.” (1 Corinthians 15:46)</a:t>
            </a:r>
          </a:p>
          <a:p>
            <a:pPr lvl="0"/>
            <a:r>
              <a:rPr lang="en-US" sz="2800" baseline="12000" dirty="0">
                <a:latin typeface="Times New Roman" pitchFamily="82"/>
                <a:cs typeface="Times New Roman" pitchFamily="82"/>
              </a:rPr>
              <a:t>“</a:t>
            </a:r>
            <a:r>
              <a:rPr lang="en-US" sz="2800" dirty="0">
                <a:latin typeface="Times New Roman" pitchFamily="82"/>
                <a:cs typeface="Times New Roman" pitchFamily="82"/>
              </a:rPr>
              <a:t>For whom he did foreknow, he also did predestinate </a:t>
            </a:r>
            <a:r>
              <a:rPr lang="en-US" sz="2800" i="1" dirty="0">
                <a:latin typeface="Times New Roman" pitchFamily="82"/>
                <a:cs typeface="Times New Roman" pitchFamily="82"/>
              </a:rPr>
              <a:t>to be</a:t>
            </a:r>
            <a:r>
              <a:rPr lang="en-US" sz="2800" dirty="0">
                <a:latin typeface="Times New Roman" pitchFamily="82"/>
                <a:cs typeface="Times New Roman" pitchFamily="82"/>
              </a:rPr>
              <a:t> conformed to the image of his Son, that he might be the firstborn among many brethren.” (Romans 8:29</a:t>
            </a:r>
            <a:r>
              <a:rPr lang="en-US" sz="2800" dirty="0" smtClean="0">
                <a:latin typeface="Times New Roman" pitchFamily="82"/>
                <a:cs typeface="Times New Roman" pitchFamily="82"/>
              </a:rPr>
              <a:t>)</a:t>
            </a:r>
            <a:endParaRPr lang="en-US" sz="2800" dirty="0">
              <a:latin typeface="Times New Roman" pitchFamily="82"/>
              <a:cs typeface="Times New Roman" pitchFamily="82"/>
            </a:endParaRPr>
          </a:p>
        </p:txBody>
      </p:sp>
    </p:spTree>
    <p:extLst>
      <p:ext uri="{BB962C8B-B14F-4D97-AF65-F5344CB8AC3E}">
        <p14:creationId xmlns:p14="http://schemas.microsoft.com/office/powerpoint/2010/main" val="1179261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sz="4000"/>
              <a:t>Clear, Simple, Bible Teaching</a:t>
            </a:r>
          </a:p>
        </p:txBody>
      </p:sp>
      <p:sp>
        <p:nvSpPr>
          <p:cNvPr id="3" name="Text Placeholder 2"/>
          <p:cNvSpPr txBox="1">
            <a:spLocks noGrp="1"/>
          </p:cNvSpPr>
          <p:nvPr>
            <p:ph type="body" idx="4294967295"/>
          </p:nvPr>
        </p:nvSpPr>
        <p:spPr>
          <a:xfrm>
            <a:off x="457200" y="1600200"/>
            <a:ext cx="8229600" cy="458388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b="1" dirty="0">
                <a:latin typeface="" pitchFamily="16"/>
              </a:rPr>
              <a:t>The Father is the ONE supreme Being</a:t>
            </a:r>
          </a:p>
          <a:p>
            <a:pPr lvl="0"/>
            <a:r>
              <a:rPr lang="en-US" dirty="0">
                <a:latin typeface="Times New Roman" pitchFamily="82"/>
                <a:cs typeface="Times New Roman" pitchFamily="82"/>
              </a:rPr>
              <a:t>“There is One God and Father of all, who </a:t>
            </a:r>
            <a:r>
              <a:rPr lang="en-US" i="1" dirty="0">
                <a:latin typeface="Times New Roman" pitchFamily="82"/>
                <a:cs typeface="Times New Roman" pitchFamily="82"/>
              </a:rPr>
              <a:t>is</a:t>
            </a:r>
            <a:r>
              <a:rPr lang="en-US" dirty="0">
                <a:latin typeface="Times New Roman" pitchFamily="82"/>
                <a:cs typeface="Times New Roman" pitchFamily="82"/>
              </a:rPr>
              <a:t> above all” (Ephesians 4:6)</a:t>
            </a:r>
          </a:p>
          <a:p>
            <a:pPr lvl="0"/>
            <a:r>
              <a:rPr lang="en-US" b="1" dirty="0">
                <a:latin typeface="Arial" pitchFamily="34"/>
                <a:cs typeface="Times New Roman" pitchFamily="82"/>
              </a:rPr>
              <a:t>The Lord Jesus Christ is God's Son</a:t>
            </a:r>
          </a:p>
          <a:p>
            <a:pPr lvl="0"/>
            <a:r>
              <a:rPr lang="en-US" dirty="0">
                <a:latin typeface="Times New Roman" pitchFamily="82"/>
                <a:cs typeface="Times New Roman" pitchFamily="82"/>
              </a:rPr>
              <a:t>“Jesus is the Christ, the Son of God” (John 20:31)</a:t>
            </a:r>
          </a:p>
          <a:p>
            <a:pPr lvl="0"/>
            <a:r>
              <a:rPr lang="en-US" b="1" dirty="0">
                <a:latin typeface="Arial" pitchFamily="34"/>
                <a:cs typeface="Times New Roman" pitchFamily="82"/>
              </a:rPr>
              <a:t>The Holy Spirit is Gods Power</a:t>
            </a:r>
          </a:p>
          <a:p>
            <a:pPr lvl="0"/>
            <a:r>
              <a:rPr lang="en-US" dirty="0">
                <a:latin typeface="Times New Roman" pitchFamily="82"/>
                <a:cs typeface="Times New Roman" pitchFamily="82"/>
              </a:rPr>
              <a:t>“By the power of the Holy Spirit of God” (Romans 15:19)</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a:t>Ancient Roots of Trinity (1)</a:t>
            </a:r>
          </a:p>
        </p:txBody>
      </p:sp>
      <p:pic>
        <p:nvPicPr>
          <p:cNvPr id="4" name="Picture 3"/>
          <p:cNvPicPr>
            <a:picLocks noChangeAspect="1"/>
          </p:cNvPicPr>
          <p:nvPr/>
        </p:nvPicPr>
        <p:blipFill>
          <a:blip r:embed="rId3">
            <a:lum/>
            <a:alphaModFix/>
          </a:blip>
          <a:srcRect/>
          <a:stretch>
            <a:fillRect/>
          </a:stretch>
        </p:blipFill>
        <p:spPr>
          <a:xfrm>
            <a:off x="2111400" y="1144440"/>
            <a:ext cx="4764856" cy="4047312"/>
          </a:xfrm>
          <a:prstGeom prst="rect">
            <a:avLst/>
          </a:prstGeom>
          <a:noFill/>
          <a:ln>
            <a:noFill/>
          </a:ln>
        </p:spPr>
      </p:pic>
      <p:sp>
        <p:nvSpPr>
          <p:cNvPr id="5" name="TextBox 4"/>
          <p:cNvSpPr txBox="1"/>
          <p:nvPr/>
        </p:nvSpPr>
        <p:spPr>
          <a:xfrm>
            <a:off x="0" y="5445224"/>
            <a:ext cx="9156960" cy="945104"/>
          </a:xfrm>
          <a:prstGeom prst="rect">
            <a:avLst/>
          </a:prstGeom>
          <a:noFill/>
          <a:ln>
            <a:noFill/>
          </a:ln>
        </p:spPr>
        <p:txBody>
          <a:bodyPr vert="horz" lIns="90000" tIns="45000" rIns="90000" bIns="45000" compatLnSpc="0"/>
          <a:lstStyle/>
          <a:p>
            <a:pPr marL="342720" marR="0" lvl="1" indent="-342720" algn="l" rtl="0" hangingPunct="1">
              <a:lnSpc>
                <a:spcPct val="100000"/>
              </a:lnSpc>
              <a:spcBef>
                <a:spcPts val="0"/>
              </a:spcBef>
              <a:spcAft>
                <a:spcPts val="0"/>
              </a:spcAft>
              <a:buNone/>
              <a:tabLst>
                <a:tab pos="342720" algn="l"/>
                <a:tab pos="1257120" algn="l"/>
                <a:tab pos="2171520" algn="l"/>
                <a:tab pos="3085919" algn="l"/>
                <a:tab pos="4000320" algn="l"/>
                <a:tab pos="4914720" algn="l"/>
                <a:tab pos="5829119" algn="l"/>
                <a:tab pos="6743519" algn="l"/>
                <a:tab pos="7657920" algn="l"/>
                <a:tab pos="8572320" algn="l"/>
                <a:tab pos="9486720" algn="l"/>
                <a:tab pos="10401120" algn="l"/>
              </a:tabLst>
              <a:defRPr sz="2000"/>
            </a:pPr>
            <a:endParaRPr lang="en-US" sz="2000" b="0" i="0" u="none" strike="noStrike" baseline="0" dirty="0" smtClean="0">
              <a:ln>
                <a:noFill/>
              </a:ln>
              <a:solidFill>
                <a:srgbClr val="000000"/>
              </a:solidFill>
              <a:latin typeface="Arial" pitchFamily="18"/>
              <a:ea typeface="Arial" pitchFamily="2"/>
              <a:cs typeface="Arial" pitchFamily="2"/>
            </a:endParaRPr>
          </a:p>
          <a:p>
            <a:pPr marL="342720" lvl="1" indent="-342720">
              <a:tabLst>
                <a:tab pos="342720" algn="l"/>
                <a:tab pos="1257120" algn="l"/>
                <a:tab pos="2171520" algn="l"/>
                <a:tab pos="3085919" algn="l"/>
                <a:tab pos="4000320" algn="l"/>
                <a:tab pos="4914720" algn="l"/>
                <a:tab pos="5829119" algn="l"/>
                <a:tab pos="6743519" algn="l"/>
                <a:tab pos="7657920" algn="l"/>
                <a:tab pos="8572320" algn="l"/>
                <a:tab pos="9486720" algn="l"/>
                <a:tab pos="10401120" algn="l"/>
              </a:tabLst>
              <a:defRPr sz="2000"/>
            </a:pPr>
            <a:r>
              <a:rPr lang="en-US" sz="2000" dirty="0">
                <a:solidFill>
                  <a:srgbClr val="000000"/>
                </a:solidFill>
                <a:latin typeface="Arial" pitchFamily="18"/>
                <a:ea typeface="Arial" pitchFamily="2"/>
                <a:cs typeface="Arial" pitchFamily="2"/>
              </a:rPr>
              <a:t>(Exploring Ancient History—The First </a:t>
            </a:r>
            <a:r>
              <a:rPr lang="en-US" sz="3200" dirty="0">
                <a:solidFill>
                  <a:srgbClr val="000000"/>
                </a:solidFill>
                <a:latin typeface="Arial" pitchFamily="18"/>
                <a:ea typeface="Arial" pitchFamily="2"/>
                <a:cs typeface="Arial" pitchFamily="2"/>
              </a:rPr>
              <a:t>2500</a:t>
            </a:r>
            <a:r>
              <a:rPr lang="en-US" sz="2000" dirty="0">
                <a:solidFill>
                  <a:srgbClr val="000000"/>
                </a:solidFill>
                <a:latin typeface="Arial" pitchFamily="18"/>
                <a:ea typeface="Arial" pitchFamily="2"/>
                <a:cs typeface="Arial" pitchFamily="2"/>
              </a:rPr>
              <a:t> Years, Schulz, </a:t>
            </a:r>
            <a:r>
              <a:rPr lang="en-US" sz="2000" dirty="0" err="1">
                <a:solidFill>
                  <a:srgbClr val="000000"/>
                </a:solidFill>
                <a:latin typeface="Arial" pitchFamily="18"/>
                <a:ea typeface="Arial" pitchFamily="2"/>
                <a:cs typeface="Arial" pitchFamily="2"/>
              </a:rPr>
              <a:t>ch.</a:t>
            </a:r>
            <a:r>
              <a:rPr lang="en-US" sz="2000" dirty="0">
                <a:solidFill>
                  <a:srgbClr val="000000"/>
                </a:solidFill>
                <a:latin typeface="Arial" pitchFamily="18"/>
                <a:ea typeface="Arial" pitchFamily="2"/>
                <a:cs typeface="Arial" pitchFamily="2"/>
              </a:rPr>
              <a:t> 11, 24).</a:t>
            </a:r>
          </a:p>
          <a:p>
            <a:pPr marL="342720" marR="0" lvl="1" indent="-342720" algn="l" rtl="0" hangingPunct="1">
              <a:lnSpc>
                <a:spcPct val="100000"/>
              </a:lnSpc>
              <a:spcBef>
                <a:spcPts val="0"/>
              </a:spcBef>
              <a:spcAft>
                <a:spcPts val="0"/>
              </a:spcAft>
              <a:buNone/>
              <a:tabLst>
                <a:tab pos="342720" algn="l"/>
                <a:tab pos="1257120" algn="l"/>
                <a:tab pos="2171520" algn="l"/>
                <a:tab pos="3085919" algn="l"/>
                <a:tab pos="4000320" algn="l"/>
                <a:tab pos="4914720" algn="l"/>
                <a:tab pos="5829119" algn="l"/>
                <a:tab pos="6743519" algn="l"/>
                <a:tab pos="7657920" algn="l"/>
                <a:tab pos="8572320" algn="l"/>
                <a:tab pos="9486720" algn="l"/>
                <a:tab pos="10401120" algn="l"/>
              </a:tabLst>
              <a:defRPr sz="2000"/>
            </a:pPr>
            <a:endParaRPr lang="en-US" sz="2000" dirty="0">
              <a:solidFill>
                <a:srgbClr val="000000"/>
              </a:solidFill>
              <a:latin typeface="Arial" pitchFamily="18"/>
              <a:ea typeface="Arial" pitchFamily="2"/>
              <a:cs typeface="Arial"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a:t>Ancient Roots of Trinity (2)</a:t>
            </a:r>
          </a:p>
        </p:txBody>
      </p:sp>
      <p:sp>
        <p:nvSpPr>
          <p:cNvPr id="3" name="Text Placeholder 2"/>
          <p:cNvSpPr txBox="1">
            <a:spLocks noGrp="1"/>
          </p:cNvSpPr>
          <p:nvPr>
            <p:ph type="body" idx="4294967295"/>
          </p:nvPr>
        </p:nvSpPr>
        <p:spPr>
          <a:xfrm>
            <a:off x="457200" y="1600200"/>
            <a:ext cx="5122799" cy="49611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sz="2800" dirty="0">
                <a:latin typeface="" pitchFamily="16"/>
              </a:rPr>
              <a:t>In </a:t>
            </a:r>
            <a:r>
              <a:rPr lang="en-US" sz="2800" dirty="0" smtClean="0">
                <a:latin typeface="" pitchFamily="16"/>
              </a:rPr>
              <a:t>Babylon - </a:t>
            </a:r>
            <a:r>
              <a:rPr lang="en-US" sz="2800" dirty="0" err="1" smtClean="0">
                <a:latin typeface="" pitchFamily="16"/>
              </a:rPr>
              <a:t>Ninas</a:t>
            </a:r>
            <a:r>
              <a:rPr lang="en-US" sz="2800" dirty="0">
                <a:latin typeface="" pitchFamily="16"/>
              </a:rPr>
              <a:t>, Ishtar and Tammuz. </a:t>
            </a:r>
            <a:endParaRPr lang="en-US" sz="2800" dirty="0" smtClean="0">
              <a:latin typeface="" pitchFamily="16"/>
            </a:endParaRPr>
          </a:p>
          <a:p>
            <a:pPr lvl="0"/>
            <a:r>
              <a:rPr lang="en-US" sz="2800" dirty="0" smtClean="0">
                <a:latin typeface="" pitchFamily="16"/>
              </a:rPr>
              <a:t>In </a:t>
            </a:r>
            <a:r>
              <a:rPr lang="en-US" sz="2800" dirty="0">
                <a:latin typeface="" pitchFamily="16"/>
              </a:rPr>
              <a:t>ancient </a:t>
            </a:r>
            <a:r>
              <a:rPr lang="en-US" sz="2800" dirty="0" smtClean="0">
                <a:latin typeface="" pitchFamily="16"/>
              </a:rPr>
              <a:t>Rome - Jupiter</a:t>
            </a:r>
            <a:r>
              <a:rPr lang="en-US" sz="2800" dirty="0">
                <a:latin typeface="" pitchFamily="16"/>
              </a:rPr>
              <a:t>, Fortuna and Mercury</a:t>
            </a:r>
          </a:p>
          <a:p>
            <a:pPr lvl="0"/>
            <a:r>
              <a:rPr lang="en-US" sz="2800" dirty="0">
                <a:latin typeface="" pitchFamily="16"/>
              </a:rPr>
              <a:t>The Nicene Council of A.D. 325 </a:t>
            </a:r>
            <a:endParaRPr lang="en-US" sz="2800" dirty="0" smtClean="0">
              <a:latin typeface="" pitchFamily="16"/>
            </a:endParaRPr>
          </a:p>
          <a:p>
            <a:pPr lvl="0"/>
            <a:r>
              <a:rPr lang="en-US" sz="2800" dirty="0" smtClean="0">
                <a:latin typeface="" pitchFamily="16"/>
              </a:rPr>
              <a:t>(</a:t>
            </a:r>
            <a:r>
              <a:rPr lang="en-US" sz="2800" dirty="0">
                <a:latin typeface="" pitchFamily="16"/>
              </a:rPr>
              <a:t>See Encyclopedia Britannica, 11th ed., vol. 6, p. 284</a:t>
            </a:r>
            <a:r>
              <a:rPr lang="en-US" sz="2800" dirty="0" smtClean="0">
                <a:latin typeface="" pitchFamily="16"/>
              </a:rPr>
              <a:t>)</a:t>
            </a:r>
            <a:endParaRPr lang="en-US" sz="2800" dirty="0">
              <a:latin typeface="" pitchFamily="16"/>
            </a:endParaRPr>
          </a:p>
        </p:txBody>
      </p:sp>
      <p:pic>
        <p:nvPicPr>
          <p:cNvPr id="4" name="Picture 3"/>
          <p:cNvPicPr>
            <a:picLocks noChangeAspect="1"/>
          </p:cNvPicPr>
          <p:nvPr/>
        </p:nvPicPr>
        <p:blipFill>
          <a:blip r:embed="rId3">
            <a:lum/>
            <a:alphaModFix/>
          </a:blip>
          <a:srcRect/>
          <a:stretch>
            <a:fillRect/>
          </a:stretch>
        </p:blipFill>
        <p:spPr>
          <a:xfrm>
            <a:off x="5940000" y="1772816"/>
            <a:ext cx="2520000" cy="3420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10400" y="261720"/>
            <a:ext cx="8229600" cy="1250280"/>
          </a:xfrm>
        </p:spPr>
        <p:txBody>
          <a:bodyPr/>
          <a:lstStyle/>
          <a:p>
            <a:pPr lvl="0"/>
            <a:r>
              <a:rPr lang="en-US"/>
              <a:t>Origin of Trinity – Counterfeit Church</a:t>
            </a:r>
          </a:p>
        </p:txBody>
      </p:sp>
      <p:sp>
        <p:nvSpPr>
          <p:cNvPr id="3" name="TextBox 2"/>
          <p:cNvSpPr txBox="1"/>
          <p:nvPr/>
        </p:nvSpPr>
        <p:spPr>
          <a:xfrm>
            <a:off x="360000" y="2132856"/>
            <a:ext cx="8460000" cy="2889120"/>
          </a:xfrm>
          <a:prstGeom prst="rect">
            <a:avLst/>
          </a:prstGeom>
          <a:noFill/>
          <a:ln>
            <a:noFill/>
          </a:ln>
        </p:spPr>
        <p:txBody>
          <a:bodyPr vert="horz" lIns="90000" tIns="45000" rIns="90000" bIns="45000" compatLnSpc="0"/>
          <a:lstStyle/>
          <a:p>
            <a:pPr marL="0" marR="0" lvl="0" indent="0" algn="l" rtl="0" hangingPunct="1">
              <a:lnSpc>
                <a:spcPct val="100000"/>
              </a:lnSpc>
              <a:spcBef>
                <a:spcPts val="0"/>
              </a:spcBef>
              <a:spcAft>
                <a:spcPts val="0"/>
              </a:spcAft>
              <a:buClr>
                <a:srgbClr val="000000"/>
              </a:buClr>
              <a:buSzPct val="10000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3200" b="0" i="0" u="none" strike="noStrike" baseline="0" dirty="0" smtClean="0">
                <a:ln>
                  <a:noFill/>
                </a:ln>
                <a:solidFill>
                  <a:srgbClr val="000000"/>
                </a:solidFill>
                <a:latin typeface="Arial" pitchFamily="18"/>
                <a:ea typeface="Arial" pitchFamily="2"/>
                <a:cs typeface="Arial" pitchFamily="2"/>
              </a:rPr>
              <a:t>Revelation 17:5  </a:t>
            </a:r>
          </a:p>
          <a:p>
            <a:pPr marL="0" marR="0" lvl="0" indent="0" algn="l" rtl="0" hangingPunct="1">
              <a:lnSpc>
                <a:spcPct val="100000"/>
              </a:lnSpc>
              <a:spcBef>
                <a:spcPts val="0"/>
              </a:spcBef>
              <a:spcAft>
                <a:spcPts val="0"/>
              </a:spcAft>
              <a:buClr>
                <a:srgbClr val="000000"/>
              </a:buClr>
              <a:buSzPct val="10000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en-US" sz="3200" dirty="0">
              <a:solidFill>
                <a:srgbClr val="000000"/>
              </a:solidFill>
              <a:latin typeface="Arial" pitchFamily="18"/>
              <a:ea typeface="Arial" pitchFamily="2"/>
              <a:cs typeface="Arial" pitchFamily="2"/>
            </a:endParaRPr>
          </a:p>
          <a:p>
            <a:pPr marL="0" marR="0" lvl="0" indent="0" algn="l" rtl="0" hangingPunct="1">
              <a:lnSpc>
                <a:spcPct val="100000"/>
              </a:lnSpc>
              <a:spcBef>
                <a:spcPts val="0"/>
              </a:spcBef>
              <a:spcAft>
                <a:spcPts val="0"/>
              </a:spcAft>
              <a:buClr>
                <a:srgbClr val="000000"/>
              </a:buClr>
              <a:buSzPct val="100000"/>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3200" b="0" i="0" u="none" strike="noStrike" baseline="0" dirty="0" smtClean="0">
                <a:ln>
                  <a:noFill/>
                </a:ln>
                <a:solidFill>
                  <a:srgbClr val="FF0000"/>
                </a:solidFill>
                <a:latin typeface="Arial" pitchFamily="18"/>
                <a:ea typeface="Arial" pitchFamily="2"/>
                <a:cs typeface="Arial" pitchFamily="2"/>
              </a:rPr>
              <a:t>“</a:t>
            </a:r>
            <a:r>
              <a:rPr lang="en-US" sz="3200" b="0" i="0" u="none" strike="noStrike" baseline="0" dirty="0">
                <a:ln>
                  <a:noFill/>
                </a:ln>
                <a:solidFill>
                  <a:srgbClr val="FF0000"/>
                </a:solidFill>
                <a:latin typeface="Arial" pitchFamily="18"/>
                <a:ea typeface="Arial" pitchFamily="2"/>
                <a:cs typeface="Arial" pitchFamily="2"/>
              </a:rPr>
              <a:t>Mystery Babylon the great, the mother of harlots and abominations of the earth</a:t>
            </a:r>
            <a:r>
              <a:rPr lang="en-US" sz="3200" b="0" i="0" u="none" strike="noStrike" baseline="0" dirty="0" smtClean="0">
                <a:ln>
                  <a:noFill/>
                </a:ln>
                <a:solidFill>
                  <a:srgbClr val="FF0000"/>
                </a:solidFill>
                <a:latin typeface="Arial" pitchFamily="18"/>
                <a:ea typeface="Arial" pitchFamily="2"/>
                <a:cs typeface="Arial" pitchFamily="2"/>
              </a:rPr>
              <a:t>.”</a:t>
            </a:r>
            <a:endParaRPr lang="en-US" sz="3200" b="0" i="0" u="none" strike="noStrike" baseline="0" dirty="0">
              <a:ln>
                <a:noFill/>
              </a:ln>
              <a:solidFill>
                <a:srgbClr val="FF0000"/>
              </a:solidFill>
              <a:latin typeface="Arial" pitchFamily="18"/>
              <a:ea typeface="Arial" pitchFamily="2"/>
              <a:cs typeface="Arial"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80000" y="319320"/>
            <a:ext cx="8820000" cy="1143720"/>
          </a:xfrm>
        </p:spPr>
        <p:txBody>
          <a:bodyPr/>
          <a:lstStyle/>
          <a:p>
            <a:pPr lvl="0"/>
            <a:r>
              <a:rPr lang="en-US"/>
              <a:t>Extract from the Athenasian Creed</a:t>
            </a:r>
          </a:p>
        </p:txBody>
      </p:sp>
      <p:sp>
        <p:nvSpPr>
          <p:cNvPr id="3" name="Text Placeholder 2"/>
          <p:cNvSpPr txBox="1">
            <a:spLocks noGrp="1"/>
          </p:cNvSpPr>
          <p:nvPr>
            <p:ph type="body" idx="4294967295"/>
          </p:nvPr>
        </p:nvSpPr>
        <p:spPr>
          <a:xfrm>
            <a:off x="457200" y="1600200"/>
            <a:ext cx="8229600" cy="452664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marL="0" lvl="0" indent="0">
              <a:spcBef>
                <a:spcPts val="0"/>
              </a:spcBef>
              <a:buNone/>
            </a:pPr>
            <a:r>
              <a:rPr lang="en-US" sz="1600">
                <a:latin typeface="" pitchFamily="16"/>
              </a:rPr>
              <a:t>“That we worship one God in Trinity, and Trinity in Unity; Neither confounding the persons, nor dividing the substance.  For there is one person of the Father, another of the Son, and another of the Holy Spirit. But the Godhead of the Father, of the Son, and of the Holy Spirit is all one, the glory equal, the majesty co-eternal. Such as the Father is, such is the Son, and such is the Holy Spirit. The Father uncreated, the Son uncreated, and the Holy Spirit uncreated. The Father incomprehensible, the Son incomprehensible, the Holy Spirit incomprehensible. The Father eternal, the Son eternal, and the Holy Spirit eternal. And yet they are not three eternals, but one uncreated and one incomprehensible. So likewise the Father is almighty, the Son almighty, and the Holy Spirit almighty; And yet they are not three almighties, but one almighty. So the Father is God, the Son is God, and the Holy Spirit is God; And yet they are not three Gods, but one God.  So likewise the Father is Lord, the Son Lord, and the Holy Spirit Lord; So are we forbidden by the catholic* religion to say: There are three Gods or three Lords. The Father is made of none, neither created nor begotten. The Holy Spirit is of the Father and of the Son; neither made, nor created, nor begotten, but proceeding. So there is one Father, not three Fathers; one Son, not three Sons; one Holy Spirit, not three Holy Spirits. And in this Trinity none is afore, or after another; none is greater, or less than another. But the whole three persons are co-eternal, and co-equal. So that in all things, as aforesaid, the Unity in Trinity and the Trinity in Unity is to be worshipped. He therefore that will be saved must thus think of the Trinity...”</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21040"/>
            <a:ext cx="8229600" cy="1250280"/>
          </a:xfrm>
        </p:spPr>
        <p:txBody>
          <a:bodyPr/>
          <a:lstStyle/>
          <a:p>
            <a:pPr lvl="0"/>
            <a:r>
              <a:rPr lang="en-US"/>
              <a:t>Origin of Trinity – Counterfeit Church</a:t>
            </a:r>
          </a:p>
        </p:txBody>
      </p:sp>
      <p:sp>
        <p:nvSpPr>
          <p:cNvPr id="3" name="Text Placeholder 2"/>
          <p:cNvSpPr txBox="1">
            <a:spLocks noGrp="1"/>
          </p:cNvSpPr>
          <p:nvPr>
            <p:ph type="body" idx="4294967295"/>
          </p:nvPr>
        </p:nvSpPr>
        <p:spPr>
          <a:xfrm>
            <a:off x="457200" y="1600200"/>
            <a:ext cx="8229600" cy="460044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sz="2400" dirty="0">
                <a:latin typeface="" pitchFamily="16"/>
              </a:rPr>
              <a:t>Part of this seduction has been then to necessarily introduce </a:t>
            </a:r>
            <a:r>
              <a:rPr lang="en-US" sz="2400" dirty="0">
                <a:solidFill>
                  <a:srgbClr val="FF0000"/>
                </a:solidFill>
                <a:latin typeface="" pitchFamily="16"/>
              </a:rPr>
              <a:t>“another Jesus”</a:t>
            </a:r>
            <a:r>
              <a:rPr lang="en-US" sz="2400" dirty="0">
                <a:latin typeface="" pitchFamily="16"/>
              </a:rPr>
              <a:t> </a:t>
            </a:r>
            <a:r>
              <a:rPr lang="en-US" sz="2400" dirty="0" smtClean="0">
                <a:latin typeface="" pitchFamily="16"/>
              </a:rPr>
              <a:t>(2 Cor</a:t>
            </a:r>
            <a:r>
              <a:rPr lang="en-US" sz="2400" dirty="0">
                <a:latin typeface="" pitchFamily="16"/>
              </a:rPr>
              <a:t>. 11:3-4)</a:t>
            </a:r>
          </a:p>
          <a:p>
            <a:pPr lvl="0"/>
            <a:r>
              <a:rPr lang="en-US" sz="2400" dirty="0">
                <a:latin typeface="" pitchFamily="16"/>
              </a:rPr>
              <a:t>Who becomes the centerpiece of </a:t>
            </a:r>
            <a:r>
              <a:rPr lang="en-US" sz="2400" dirty="0">
                <a:solidFill>
                  <a:srgbClr val="FF0000"/>
                </a:solidFill>
                <a:latin typeface="" pitchFamily="16"/>
              </a:rPr>
              <a:t>“another gospel”</a:t>
            </a:r>
            <a:r>
              <a:rPr lang="en-US" sz="2400" dirty="0">
                <a:latin typeface="" pitchFamily="16"/>
              </a:rPr>
              <a:t> (same passage), taught as a replacement of the true gospel of Jesus Christ, which is the kingdom of God.</a:t>
            </a:r>
          </a:p>
          <a:p>
            <a:pPr lvl="0"/>
            <a:r>
              <a:rPr lang="en-US" sz="2400" dirty="0">
                <a:latin typeface="" pitchFamily="16"/>
              </a:rPr>
              <a:t>All of this deception in turn is derived from and has been driven by </a:t>
            </a:r>
            <a:r>
              <a:rPr lang="en-US" sz="2400" dirty="0">
                <a:solidFill>
                  <a:srgbClr val="FF0000"/>
                </a:solidFill>
                <a:latin typeface="" pitchFamily="16"/>
              </a:rPr>
              <a:t>“another spirit”</a:t>
            </a:r>
            <a:r>
              <a:rPr lang="en-US" sz="2400" dirty="0">
                <a:latin typeface="" pitchFamily="16"/>
              </a:rPr>
              <a:t> (also same passage)</a:t>
            </a:r>
          </a:p>
          <a:p>
            <a:pPr lvl="0"/>
            <a:r>
              <a:rPr lang="en-US" sz="2400" dirty="0">
                <a:latin typeface="" pitchFamily="16"/>
              </a:rPr>
              <a:t>that of the god of this world—active throughout this world’s “</a:t>
            </a:r>
            <a:r>
              <a:rPr lang="en-US" sz="2400" dirty="0" err="1">
                <a:latin typeface="" pitchFamily="16"/>
              </a:rPr>
              <a:t>churchianity</a:t>
            </a:r>
            <a:r>
              <a:rPr lang="en-US" sz="2400" dirty="0">
                <a:latin typeface="" pitchFamily="16"/>
              </a:rPr>
              <a:t>” in the form of the counterfeit trinity god.</a:t>
            </a:r>
          </a:p>
          <a:p>
            <a:pPr lvl="0"/>
            <a:r>
              <a:rPr lang="en-US" sz="2400" dirty="0">
                <a:latin typeface="" pitchFamily="16"/>
              </a:rPr>
              <a:t>The kingdom of God—Christ’s message—offers the only real future for a world otherwise without hope.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a:t>True Religion</a:t>
            </a:r>
          </a:p>
        </p:txBody>
      </p:sp>
      <p:sp>
        <p:nvSpPr>
          <p:cNvPr id="3" name="Text Placeholder 2"/>
          <p:cNvSpPr txBox="1">
            <a:spLocks noGrp="1"/>
          </p:cNvSpPr>
          <p:nvPr>
            <p:ph type="body" idx="4294967295"/>
          </p:nvPr>
        </p:nvSpPr>
        <p:spPr>
          <a:xfrm>
            <a:off x="457200" y="1600200"/>
            <a:ext cx="8229600" cy="443628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dirty="0">
                <a:latin typeface="" pitchFamily="16"/>
              </a:rPr>
              <a:t>Religion is NOT something that normal people CANNOT understand</a:t>
            </a:r>
          </a:p>
          <a:p>
            <a:pPr lvl="0"/>
            <a:r>
              <a:rPr lang="en-US" dirty="0">
                <a:latin typeface="Times New Roman" pitchFamily="82"/>
                <a:cs typeface="Times New Roman" pitchFamily="82"/>
              </a:rPr>
              <a:t>“Pure religion and undefiled before God and the Father is this, To visit the fatherless and widows in their affliction, </a:t>
            </a:r>
            <a:r>
              <a:rPr lang="en-US" i="1" dirty="0">
                <a:latin typeface="Times New Roman" pitchFamily="82"/>
                <a:cs typeface="Times New Roman" pitchFamily="82"/>
              </a:rPr>
              <a:t>and</a:t>
            </a:r>
            <a:r>
              <a:rPr lang="en-US" dirty="0">
                <a:latin typeface="Times New Roman" pitchFamily="82"/>
                <a:cs typeface="Times New Roman" pitchFamily="82"/>
              </a:rPr>
              <a:t> to keep himself unspotted from the world.” (James 1:27)</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540000" y="360000"/>
            <a:ext cx="8229600" cy="1053360"/>
          </a:xfrm>
        </p:spPr>
        <p:txBody>
          <a:bodyPr/>
          <a:lstStyle/>
          <a:p>
            <a:pPr lvl="0"/>
            <a:r>
              <a:rPr lang="en-US"/>
              <a:t>Conclusions</a:t>
            </a:r>
          </a:p>
        </p:txBody>
      </p:sp>
      <p:sp>
        <p:nvSpPr>
          <p:cNvPr id="3" name="Text Placeholder 2"/>
          <p:cNvSpPr txBox="1">
            <a:spLocks noGrp="1"/>
          </p:cNvSpPr>
          <p:nvPr>
            <p:ph type="body" idx="4294967295"/>
          </p:nvPr>
        </p:nvSpPr>
        <p:spPr>
          <a:xfrm>
            <a:off x="457200" y="1600200"/>
            <a:ext cx="8229600" cy="481284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dirty="0">
                <a:latin typeface="" pitchFamily="16"/>
              </a:rPr>
              <a:t>The </a:t>
            </a:r>
            <a:r>
              <a:rPr lang="en-US" dirty="0" err="1">
                <a:latin typeface="" pitchFamily="16"/>
              </a:rPr>
              <a:t>Athenasian</a:t>
            </a:r>
            <a:r>
              <a:rPr lang="en-US" dirty="0">
                <a:latin typeface="" pitchFamily="16"/>
              </a:rPr>
              <a:t> Creed is unscriptural</a:t>
            </a:r>
          </a:p>
          <a:p>
            <a:pPr lvl="0"/>
            <a:r>
              <a:rPr lang="en-US" dirty="0">
                <a:latin typeface="" pitchFamily="16"/>
              </a:rPr>
              <a:t>The Trinity is not found in the Bible</a:t>
            </a:r>
          </a:p>
          <a:p>
            <a:pPr lvl="0"/>
            <a:r>
              <a:rPr lang="en-US" dirty="0">
                <a:latin typeface="" pitchFamily="16"/>
              </a:rPr>
              <a:t>God the Father exceeds His Son</a:t>
            </a:r>
          </a:p>
          <a:p>
            <a:pPr lvl="0"/>
            <a:r>
              <a:rPr lang="en-US" dirty="0">
                <a:latin typeface="" pitchFamily="16"/>
              </a:rPr>
              <a:t>Jesus Christ is the Son of God</a:t>
            </a:r>
          </a:p>
          <a:p>
            <a:pPr lvl="0"/>
            <a:r>
              <a:rPr lang="en-US" dirty="0">
                <a:latin typeface="" pitchFamily="16"/>
              </a:rPr>
              <a:t>The Holy Spirit is Gods Power</a:t>
            </a:r>
          </a:p>
          <a:p>
            <a:pPr lvl="0"/>
            <a:r>
              <a:rPr lang="en-US" dirty="0">
                <a:latin typeface="" pitchFamily="16"/>
              </a:rPr>
              <a:t>The Origins of the Trinity is Babel</a:t>
            </a:r>
          </a:p>
          <a:p>
            <a:pPr lvl="0"/>
            <a:r>
              <a:rPr lang="en-US" dirty="0">
                <a:latin typeface="" pitchFamily="16"/>
              </a:rPr>
              <a:t>True religion is simple to Understand</a:t>
            </a:r>
          </a:p>
          <a:p>
            <a:pPr lvl="0"/>
            <a:r>
              <a:rPr lang="en-US" dirty="0">
                <a:latin typeface="" pitchFamily="16"/>
              </a:rPr>
              <a:t>All we have to do is live it ... that's a bit more difficult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dirty="0"/>
              <a:t>What the </a:t>
            </a:r>
            <a:r>
              <a:rPr lang="en-US" dirty="0" smtClean="0"/>
              <a:t>Creed </a:t>
            </a:r>
            <a:r>
              <a:rPr lang="en-US" dirty="0"/>
              <a:t>says</a:t>
            </a:r>
          </a:p>
        </p:txBody>
      </p:sp>
      <p:sp>
        <p:nvSpPr>
          <p:cNvPr id="3" name="Text Placeholder 2"/>
          <p:cNvSpPr txBox="1">
            <a:spLocks noGrp="1"/>
          </p:cNvSpPr>
          <p:nvPr>
            <p:ph type="body" idx="4294967295"/>
          </p:nvPr>
        </p:nvSpPr>
        <p:spPr>
          <a:xfrm>
            <a:off x="410400" y="1358280"/>
            <a:ext cx="8229600" cy="4761719"/>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buNone/>
            </a:pPr>
            <a:r>
              <a:rPr lang="en-US" sz="3600" dirty="0">
                <a:solidFill>
                  <a:srgbClr val="B80047"/>
                </a:solidFill>
                <a:latin typeface="" pitchFamily="16"/>
              </a:rPr>
              <a:t>The doctrine of the Trinity states that:</a:t>
            </a:r>
          </a:p>
          <a:p>
            <a:pPr lvl="0"/>
            <a:r>
              <a:rPr lang="en-US" sz="3600" dirty="0">
                <a:latin typeface="" pitchFamily="16"/>
              </a:rPr>
              <a:t>Three beings are one being</a:t>
            </a:r>
          </a:p>
          <a:p>
            <a:pPr lvl="0"/>
            <a:r>
              <a:rPr lang="en-US" sz="3600" dirty="0">
                <a:latin typeface="" pitchFamily="16"/>
              </a:rPr>
              <a:t>Jesus, God and the Holy Spirit are equal</a:t>
            </a:r>
          </a:p>
          <a:p>
            <a:pPr lvl="0"/>
            <a:r>
              <a:rPr lang="en-US" sz="3600" dirty="0">
                <a:latin typeface="" pitchFamily="16"/>
              </a:rPr>
              <a:t>Jesus, God and the Holy Spirit are one Being</a:t>
            </a:r>
          </a:p>
          <a:p>
            <a:pPr lvl="0"/>
            <a:r>
              <a:rPr lang="en-US" sz="3600" dirty="0">
                <a:latin typeface="" pitchFamily="16"/>
              </a:rPr>
              <a:t>Jesus Christ has always </a:t>
            </a:r>
            <a:r>
              <a:rPr lang="en-US" sz="3600" dirty="0" smtClean="0">
                <a:latin typeface="" pitchFamily="16"/>
              </a:rPr>
              <a:t>existed</a:t>
            </a:r>
            <a:endParaRPr lang="en-US" sz="3600" dirty="0">
              <a:latin typeface="" pitchFamily="16"/>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628800"/>
            <a:ext cx="7859216" cy="4524315"/>
          </a:xfrm>
          <a:prstGeom prst="rect">
            <a:avLst/>
          </a:prstGeom>
        </p:spPr>
        <p:txBody>
          <a:bodyPr wrap="square">
            <a:spAutoFit/>
          </a:bodyPr>
          <a:lstStyle/>
          <a:p>
            <a:pPr lvl="0">
              <a:buNone/>
            </a:pPr>
            <a:r>
              <a:rPr lang="en-US" sz="3600" dirty="0">
                <a:solidFill>
                  <a:srgbClr val="B80047"/>
                </a:solidFill>
                <a:latin typeface="" pitchFamily="16"/>
              </a:rPr>
              <a:t>Our Objectives are:</a:t>
            </a:r>
          </a:p>
          <a:p>
            <a:pPr marL="571500" lvl="0" indent="-571500">
              <a:buFont typeface="Arial" panose="020B0604020202020204" pitchFamily="34" charset="0"/>
              <a:buChar char="•"/>
            </a:pPr>
            <a:r>
              <a:rPr lang="en-US" sz="3600" dirty="0">
                <a:latin typeface="" pitchFamily="16"/>
              </a:rPr>
              <a:t>To show that these statements </a:t>
            </a:r>
            <a:r>
              <a:rPr lang="en-US" sz="3600" dirty="0" smtClean="0">
                <a:latin typeface="" pitchFamily="16"/>
              </a:rPr>
              <a:t>according to the Bible are </a:t>
            </a:r>
            <a:r>
              <a:rPr lang="en-US" sz="3600" u="sng" dirty="0" smtClean="0">
                <a:latin typeface="" pitchFamily="16"/>
              </a:rPr>
              <a:t>false </a:t>
            </a:r>
            <a:endParaRPr lang="en-US" sz="3600" u="sng" dirty="0">
              <a:latin typeface="" pitchFamily="16"/>
            </a:endParaRPr>
          </a:p>
          <a:p>
            <a:pPr marL="571500" lvl="0" indent="-571500">
              <a:buFont typeface="Arial" panose="020B0604020202020204" pitchFamily="34" charset="0"/>
              <a:buChar char="•"/>
            </a:pPr>
            <a:r>
              <a:rPr lang="en-US" sz="3600" dirty="0">
                <a:latin typeface="" pitchFamily="16"/>
              </a:rPr>
              <a:t>To state the simple Truth about God, Jesus Christ and the Holy Spirit</a:t>
            </a:r>
          </a:p>
          <a:p>
            <a:pPr marL="571500" lvl="0" indent="-571500">
              <a:buFont typeface="Arial" panose="020B0604020202020204" pitchFamily="34" charset="0"/>
              <a:buChar char="•"/>
            </a:pPr>
            <a:r>
              <a:rPr lang="en-US" sz="3600" dirty="0">
                <a:latin typeface="" pitchFamily="16"/>
              </a:rPr>
              <a:t>To explain where the Trinity came from</a:t>
            </a:r>
            <a:endParaRPr lang="en-US" sz="3600" dirty="0">
              <a:latin typeface="" pitchFamily="16"/>
            </a:endParaRPr>
          </a:p>
        </p:txBody>
      </p:sp>
      <p:sp>
        <p:nvSpPr>
          <p:cNvPr id="3" name="Title 1"/>
          <p:cNvSpPr txBox="1">
            <a:spLocks/>
          </p:cNvSpPr>
          <p:nvPr/>
        </p:nvSpPr>
        <p:spPr>
          <a:xfrm>
            <a:off x="457200" y="319320"/>
            <a:ext cx="8229600" cy="1053360"/>
          </a:xfrm>
          <a:prstGeom prst="rect">
            <a:avLst/>
          </a:prstGeom>
          <a:noFill/>
          <a:ln>
            <a:noFill/>
          </a:ln>
        </p:spPr>
        <p:txBody>
          <a:bodyPr lIns="0" tIns="0" rIns="0" bIns="0" anchor="ctr"/>
          <a:lstStyle>
            <a:lvl1pPr marL="0" marR="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4400" b="0" i="0" u="none" strike="noStrike" baseline="0">
                <a:ln>
                  <a:noFill/>
                </a:ln>
                <a:solidFill>
                  <a:srgbClr val="000000"/>
                </a:solidFill>
                <a:latin typeface="Arial" pitchFamily="18"/>
                <a:cs typeface="Arial" pitchFamily="2"/>
              </a:defRPr>
            </a:lvl1pPr>
          </a:lstStyle>
          <a:p>
            <a:r>
              <a:rPr lang="en-GB" kern="0" dirty="0" smtClean="0"/>
              <a:t>Objectives</a:t>
            </a:r>
            <a:endParaRPr lang="en-GB" kern="0" dirty="0"/>
          </a:p>
        </p:txBody>
      </p:sp>
    </p:spTree>
    <p:extLst>
      <p:ext uri="{BB962C8B-B14F-4D97-AF65-F5344CB8AC3E}">
        <p14:creationId xmlns:p14="http://schemas.microsoft.com/office/powerpoint/2010/main" val="2981843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le 1"/>
          <p:cNvSpPr txBox="1">
            <a:spLocks noGrp="1"/>
          </p:cNvSpPr>
          <p:nvPr>
            <p:ph type="ctrTitle"/>
          </p:nvPr>
        </p:nvSpPr>
        <p:spPr/>
        <p:txBody>
          <a:bodyPr/>
          <a:lstStyle/>
          <a:p>
            <a:pPr lvl="0"/>
            <a:r>
              <a:rPr lang="en-US" dirty="0"/>
              <a:t>The Trinity – NOT in the Bible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320"/>
            <a:ext cx="8229600" cy="1143720"/>
          </a:xfrm>
        </p:spPr>
        <p:txBody>
          <a:bodyPr>
            <a:spAutoFit/>
          </a:bodyPr>
          <a:lstStyle/>
          <a:p>
            <a:pPr lvl="0"/>
            <a:r>
              <a:rPr lang="en-US"/>
              <a:t>Jesus and God the same?</a:t>
            </a:r>
          </a:p>
        </p:txBody>
      </p:sp>
      <p:sp>
        <p:nvSpPr>
          <p:cNvPr id="5" name="Text Placeholder 4"/>
          <p:cNvSpPr txBox="1">
            <a:spLocks noGrp="1"/>
          </p:cNvSpPr>
          <p:nvPr>
            <p:ph type="body" idx="4294967295"/>
          </p:nvPr>
        </p:nvSpPr>
        <p:spPr>
          <a:xfrm>
            <a:off x="467544" y="1556792"/>
            <a:ext cx="4015800" cy="307980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dirty="0">
                <a:solidFill>
                  <a:srgbClr val="FF0000"/>
                </a:solidFill>
                <a:latin typeface="" pitchFamily="16"/>
              </a:rPr>
              <a:t>Jesus Christ</a:t>
            </a:r>
          </a:p>
          <a:p>
            <a:pPr lvl="0"/>
            <a:r>
              <a:rPr lang="en-US" dirty="0">
                <a:latin typeface="" pitchFamily="16"/>
              </a:rPr>
              <a:t>Was Tempted (Heb.2:18)</a:t>
            </a:r>
          </a:p>
          <a:p>
            <a:pPr lvl="0"/>
            <a:r>
              <a:rPr lang="en-US" dirty="0">
                <a:latin typeface="" pitchFamily="16"/>
              </a:rPr>
              <a:t>Died (Rev.1:18)              </a:t>
            </a:r>
          </a:p>
          <a:p>
            <a:pPr lvl="0"/>
            <a:r>
              <a:rPr lang="en-US" dirty="0">
                <a:latin typeface="" pitchFamily="16"/>
              </a:rPr>
              <a:t>Seen by men</a:t>
            </a:r>
          </a:p>
        </p:txBody>
      </p:sp>
      <p:sp>
        <p:nvSpPr>
          <p:cNvPr id="6" name="Text Placeholder 5"/>
          <p:cNvSpPr txBox="1">
            <a:spLocks noGrp="1"/>
          </p:cNvSpPr>
          <p:nvPr>
            <p:ph type="body" idx="4294967295"/>
          </p:nvPr>
        </p:nvSpPr>
        <p:spPr>
          <a:xfrm>
            <a:off x="4788024" y="1484784"/>
            <a:ext cx="4015800" cy="397980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dirty="0">
                <a:solidFill>
                  <a:srgbClr val="FF0000"/>
                </a:solidFill>
                <a:latin typeface="" pitchFamily="16"/>
              </a:rPr>
              <a:t>God (the Father)</a:t>
            </a:r>
          </a:p>
          <a:p>
            <a:pPr lvl="0"/>
            <a:r>
              <a:rPr lang="en-US" dirty="0">
                <a:latin typeface="" pitchFamily="16"/>
              </a:rPr>
              <a:t>Cannot be tempted (James 1:13)</a:t>
            </a:r>
          </a:p>
          <a:p>
            <a:pPr lvl="0"/>
            <a:r>
              <a:rPr lang="en-US" dirty="0">
                <a:latin typeface="" pitchFamily="16"/>
              </a:rPr>
              <a:t>Cannot die (1 Timothy 6:16)</a:t>
            </a:r>
          </a:p>
          <a:p>
            <a:pPr lvl="0"/>
            <a:r>
              <a:rPr lang="en-US" dirty="0">
                <a:latin typeface="" pitchFamily="16"/>
              </a:rPr>
              <a:t>Cannot be seen of men (1 Timothy 6:16)</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507626"/>
            <a:ext cx="8229600" cy="677108"/>
          </a:xfrm>
        </p:spPr>
        <p:txBody>
          <a:bodyPr>
            <a:spAutoFit/>
          </a:bodyPr>
          <a:lstStyle/>
          <a:p>
            <a:pPr lvl="0"/>
            <a:r>
              <a:rPr lang="en-US" dirty="0"/>
              <a:t>Jesus </a:t>
            </a:r>
            <a:r>
              <a:rPr lang="en-US" dirty="0" smtClean="0"/>
              <a:t>Christs’ </a:t>
            </a:r>
            <a:r>
              <a:rPr lang="en-US" dirty="0"/>
              <a:t>Father is his God</a:t>
            </a:r>
          </a:p>
        </p:txBody>
      </p:sp>
      <p:sp>
        <p:nvSpPr>
          <p:cNvPr id="3" name="Text Placeholder 2"/>
          <p:cNvSpPr txBox="1">
            <a:spLocks noGrp="1"/>
          </p:cNvSpPr>
          <p:nvPr>
            <p:ph type="body" idx="4294967295"/>
          </p:nvPr>
        </p:nvSpPr>
        <p:spPr>
          <a:xfrm>
            <a:off x="457200" y="1600200"/>
            <a:ext cx="8229600" cy="4732919"/>
          </a:xfrm>
        </p:spPr>
        <p:txBody>
          <a:bodyPr>
            <a:spAutoFit/>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sz="2600" dirty="0">
                <a:latin typeface="" pitchFamily="16"/>
              </a:rPr>
              <a:t>Jesus ascended to his Father and his God – John 20:17</a:t>
            </a:r>
          </a:p>
          <a:p>
            <a:pPr lvl="0"/>
            <a:r>
              <a:rPr lang="en-US" sz="2600" dirty="0">
                <a:latin typeface="" pitchFamily="16"/>
              </a:rPr>
              <a:t>“And he happened in these days to go out onto the mountain to pray, and he was continuing all night in prayer to God.” - </a:t>
            </a:r>
            <a:r>
              <a:rPr lang="en-US" sz="2600" dirty="0" err="1">
                <a:latin typeface="" pitchFamily="16"/>
              </a:rPr>
              <a:t>Lk</a:t>
            </a:r>
            <a:r>
              <a:rPr lang="en-US" sz="2600" dirty="0">
                <a:latin typeface="" pitchFamily="16"/>
              </a:rPr>
              <a:t>. 6:12</a:t>
            </a:r>
          </a:p>
          <a:p>
            <a:pPr lvl="0"/>
            <a:r>
              <a:rPr lang="en-US" sz="2600" dirty="0">
                <a:latin typeface="" pitchFamily="16"/>
              </a:rPr>
              <a:t>“So that the God of our Lord Jesus Christ, the Father of glory, may give you a spirit of wisdom and revelation in knowledge of him,” - Eph. 1:17</a:t>
            </a:r>
          </a:p>
          <a:p>
            <a:pPr lvl="0"/>
            <a:r>
              <a:rPr lang="en-US" sz="2600" dirty="0">
                <a:latin typeface="" pitchFamily="16"/>
              </a:rPr>
              <a:t>“Blessed is the God and Father of our Lord Jesus Christ, who begot us again according to his abundant mercy for a living hope by the resurrection of Jesus Christ from the dead” - 1 Peter 1:3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319320"/>
            <a:ext cx="8229600" cy="1053360"/>
          </a:xfrm>
        </p:spPr>
        <p:txBody>
          <a:bodyPr/>
          <a:lstStyle/>
          <a:p>
            <a:pPr lvl="0"/>
            <a:r>
              <a:rPr lang="en-US"/>
              <a:t>Jesus prayed to his Father</a:t>
            </a:r>
          </a:p>
        </p:txBody>
      </p:sp>
      <p:sp>
        <p:nvSpPr>
          <p:cNvPr id="3" name="Text Placeholder 2"/>
          <p:cNvSpPr txBox="1">
            <a:spLocks noGrp="1"/>
          </p:cNvSpPr>
          <p:nvPr>
            <p:ph type="body" idx="4294967295"/>
          </p:nvPr>
        </p:nvSpPr>
        <p:spPr>
          <a:xfrm>
            <a:off x="457200" y="1600200"/>
            <a:ext cx="4222799" cy="455796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buNone/>
            </a:pPr>
            <a:r>
              <a:rPr lang="en-US">
                <a:latin typeface="" pitchFamily="16"/>
              </a:rPr>
              <a:t>“And having gone forward a little, he fell on his face praying, and saying, My Father, if it be possible, may this cup pass from me. Nevertheless, not as I want, but as thou.” - Matthew 26:39</a:t>
            </a:r>
          </a:p>
        </p:txBody>
      </p:sp>
      <p:pic>
        <p:nvPicPr>
          <p:cNvPr id="4" name="Picture 3"/>
          <p:cNvPicPr>
            <a:picLocks noChangeAspect="1"/>
          </p:cNvPicPr>
          <p:nvPr/>
        </p:nvPicPr>
        <p:blipFill>
          <a:blip r:embed="rId3">
            <a:lum/>
            <a:alphaModFix/>
          </a:blip>
          <a:srcRect/>
          <a:stretch>
            <a:fillRect/>
          </a:stretch>
        </p:blipFill>
        <p:spPr>
          <a:xfrm>
            <a:off x="4809600" y="1365480"/>
            <a:ext cx="4190399" cy="529452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Rectangle 1"/>
          <p:cNvSpPr/>
          <p:nvPr/>
        </p:nvSpPr>
        <p:spPr>
          <a:xfrm>
            <a:off x="5040000" y="3204000"/>
            <a:ext cx="1620000" cy="540000"/>
          </a:xfrm>
          <a:prstGeom prst="rect">
            <a:avLst/>
          </a:prstGeom>
          <a:solidFill>
            <a:srgbClr val="FF3366"/>
          </a:solidFill>
          <a:ln w="0">
            <a:solidFill>
              <a:srgbClr val="000000"/>
            </a:solidFill>
            <a:prstDash val="solid"/>
          </a:ln>
        </p:spPr>
        <p:txBody>
          <a:bodyPr vert="horz" lIns="90000" tIns="45000" rIns="90000" bIns="45000" anchor="ctr" anchorCtr="1" compatLnSpc="0"/>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1800" b="0" i="0" u="none" strike="noStrike" baseline="0">
                <a:ln>
                  <a:noFill/>
                </a:ln>
                <a:solidFill>
                  <a:srgbClr val="000000"/>
                </a:solidFill>
                <a:latin typeface="Arial" pitchFamily="18"/>
                <a:ea typeface="Arial" pitchFamily="2"/>
                <a:cs typeface="Arial" pitchFamily="2"/>
              </a:rPr>
              <a:t>		</a:t>
            </a:r>
          </a:p>
        </p:txBody>
      </p:sp>
      <p:sp>
        <p:nvSpPr>
          <p:cNvPr id="3" name="Title 2"/>
          <p:cNvSpPr txBox="1">
            <a:spLocks noGrp="1"/>
          </p:cNvSpPr>
          <p:nvPr>
            <p:ph type="title" idx="4294967295"/>
          </p:nvPr>
        </p:nvSpPr>
        <p:spPr>
          <a:xfrm>
            <a:off x="457200" y="319320"/>
            <a:ext cx="8229600" cy="1053360"/>
          </a:xfrm>
        </p:spPr>
        <p:txBody>
          <a:bodyPr/>
          <a:lstStyle/>
          <a:p>
            <a:pPr lvl="0"/>
            <a:r>
              <a:rPr lang="en-US"/>
              <a:t>Jesus is a man</a:t>
            </a:r>
          </a:p>
        </p:txBody>
      </p:sp>
      <p:sp>
        <p:nvSpPr>
          <p:cNvPr id="4" name="Text Placeholder 3"/>
          <p:cNvSpPr txBox="1">
            <a:spLocks noGrp="1"/>
          </p:cNvSpPr>
          <p:nvPr>
            <p:ph type="body" idx="4294967295"/>
          </p:nvPr>
        </p:nvSpPr>
        <p:spPr>
          <a:xfrm>
            <a:off x="457200" y="1600200"/>
            <a:ext cx="8229600" cy="4436280"/>
          </a:xfrm>
        </p:spPr>
        <p:txBody>
          <a:bodyPr/>
          <a:lstStyle>
            <a:defPPr marL="342720" marR="0" lvl="0" indent="-342720" algn="l" hangingPunct="1">
              <a:lnSpc>
                <a:spcPct val="100000"/>
              </a:lnSpc>
              <a:spcBef>
                <a:spcPts val="799"/>
              </a:spcBef>
              <a:spcAft>
                <a:spcPts val="0"/>
              </a:spcAft>
              <a:buClr>
                <a:srgbClr val="000000"/>
              </a:buClr>
              <a:buSzPct val="100000"/>
              <a:buFont typeface="Arial" pitchFamily="34"/>
              <a:buNone/>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defPPr>
            <a:lvl1pPr marL="342720" marR="0" lvl="0" indent="-342720" algn="l" hangingPunct="1">
              <a:lnSpc>
                <a:spcPct val="100000"/>
              </a:lnSpc>
              <a:spcBef>
                <a:spcPts val="799"/>
              </a:spcBef>
              <a:spcAft>
                <a:spcPts val="0"/>
              </a:spcAft>
              <a:buClr>
                <a:srgbClr val="000000"/>
              </a:buClr>
              <a:buSzPct val="100000"/>
              <a:buFont typeface="Arial" pitchFamily="34"/>
              <a:buChar char="•"/>
              <a:tabLst>
                <a:tab pos="914040" algn="l"/>
                <a:tab pos="1828439" algn="l"/>
                <a:tab pos="2742839" algn="l"/>
                <a:tab pos="3657239" algn="l"/>
                <a:tab pos="4571639" algn="l"/>
                <a:tab pos="5486040" algn="l"/>
                <a:tab pos="6400440" algn="l"/>
                <a:tab pos="7314840" algn="l"/>
                <a:tab pos="8229240" algn="l"/>
                <a:tab pos="9143640" algn="l"/>
                <a:tab pos="10058040" algn="l"/>
              </a:tabLst>
              <a:defRPr lang="en-US" sz="3200" b="0" i="0" u="none" strike="noStrike" baseline="0">
                <a:ln>
                  <a:noFill/>
                </a:ln>
                <a:solidFill>
                  <a:srgbClr val="000000"/>
                </a:solidFill>
                <a:latin typeface="Arial" pitchFamily="2"/>
                <a:ea typeface="Arial" pitchFamily="2"/>
                <a:cs typeface="Arial" pitchFamily="2"/>
              </a:defRPr>
            </a:lvl1pPr>
            <a:lvl2pPr marL="742680" marR="0" lvl="1" indent="-285480" algn="l" hangingPunct="1">
              <a:lnSpc>
                <a:spcPct val="100000"/>
              </a:lnSpc>
              <a:spcBef>
                <a:spcPts val="697"/>
              </a:spcBef>
              <a:spcAft>
                <a:spcPts val="0"/>
              </a:spcAft>
              <a:buClr>
                <a:srgbClr val="000000"/>
              </a:buClr>
              <a:buSzPct val="100000"/>
              <a:buFont typeface="Arial" pitchFamily="34"/>
              <a:buChar char="–"/>
              <a:tabLst>
                <a:tab pos="914040" algn="l"/>
                <a:tab pos="1828439" algn="l"/>
                <a:tab pos="2742840" algn="l"/>
                <a:tab pos="3657240" algn="l"/>
                <a:tab pos="4571639" algn="l"/>
                <a:tab pos="5486040" algn="l"/>
                <a:tab pos="6400440" algn="l"/>
                <a:tab pos="7314840" algn="l"/>
                <a:tab pos="8229240" algn="l"/>
                <a:tab pos="9143640" algn="l"/>
                <a:tab pos="10058040" algn="l"/>
              </a:tabLst>
              <a:defRPr lang="en-US" sz="2800" b="0" i="0" u="none" strike="noStrike" baseline="0">
                <a:ln>
                  <a:noFill/>
                </a:ln>
                <a:solidFill>
                  <a:srgbClr val="000000"/>
                </a:solidFill>
                <a:latin typeface="Arial" pitchFamily="2"/>
                <a:ea typeface="Arial" pitchFamily="2"/>
                <a:cs typeface="Arial" pitchFamily="2"/>
              </a:defRPr>
            </a:lvl2pPr>
            <a:lvl3pPr marL="1143000" marR="0" lvl="2" indent="-228600" algn="l" hangingPunct="1">
              <a:lnSpc>
                <a:spcPct val="100000"/>
              </a:lnSpc>
              <a:spcBef>
                <a:spcPts val="598"/>
              </a:spcBef>
              <a:spcAft>
                <a:spcPts val="0"/>
              </a:spcAft>
              <a:buClr>
                <a:srgbClr val="000000"/>
              </a:buClr>
              <a:buSzPct val="100000"/>
              <a:buFont typeface="Arial" pitchFamily="34"/>
              <a:buChar char="•"/>
              <a:tabLst>
                <a:tab pos="1828799" algn="l"/>
                <a:tab pos="2743200" algn="l"/>
                <a:tab pos="3657600" algn="l"/>
                <a:tab pos="4572000" algn="l"/>
                <a:tab pos="5486400" algn="l"/>
                <a:tab pos="6400800" algn="l"/>
                <a:tab pos="7315200" algn="l"/>
                <a:tab pos="8229600" algn="l"/>
                <a:tab pos="9143999" algn="l"/>
                <a:tab pos="10058399" algn="l"/>
              </a:tabLst>
              <a:defRPr lang="en-US" sz="2400" b="0" i="0" u="none" strike="noStrike" baseline="0">
                <a:ln>
                  <a:noFill/>
                </a:ln>
                <a:solidFill>
                  <a:srgbClr val="000000"/>
                </a:solidFill>
                <a:latin typeface="Arial" pitchFamily="2"/>
                <a:ea typeface="Arial" pitchFamily="2"/>
                <a:cs typeface="Arial" pitchFamily="2"/>
              </a:defRPr>
            </a:lvl3pPr>
            <a:lvl4pPr marL="1600199" marR="0" lvl="3" indent="-228600" algn="l" hangingPunct="1">
              <a:lnSpc>
                <a:spcPct val="100000"/>
              </a:lnSpc>
              <a:spcBef>
                <a:spcPts val="499"/>
              </a:spcBef>
              <a:spcAft>
                <a:spcPts val="0"/>
              </a:spcAft>
              <a:buClr>
                <a:srgbClr val="000000"/>
              </a:buClr>
              <a:buSzPct val="100000"/>
              <a:buFont typeface="Arial" pitchFamily="34"/>
              <a:buChar char="–"/>
              <a:tabLst>
                <a:tab pos="1828800" algn="l"/>
                <a:tab pos="2743200" algn="l"/>
                <a:tab pos="3657600" algn="l"/>
                <a:tab pos="4572000" algn="l"/>
                <a:tab pos="5486400" algn="l"/>
                <a:tab pos="6400800" algn="l"/>
                <a:tab pos="7315200" algn="l"/>
                <a:tab pos="8229600" algn="l"/>
                <a:tab pos="9143999" algn="l"/>
                <a:tab pos="10058400" algn="l"/>
              </a:tabLst>
              <a:defRPr lang="en-US" sz="2000" b="0" i="0" u="none" strike="noStrike" baseline="0">
                <a:ln>
                  <a:noFill/>
                </a:ln>
                <a:solidFill>
                  <a:srgbClr val="000000"/>
                </a:solidFill>
                <a:latin typeface="Arial" pitchFamily="2"/>
                <a:ea typeface="Arial" pitchFamily="2"/>
                <a:cs typeface="Arial" pitchFamily="2"/>
              </a:defRPr>
            </a:lvl4pPr>
            <a:lvl5pPr marL="2057400" marR="0" lvl="4"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5pPr>
            <a:lvl6pPr marL="2057400" marR="0" lvl="5"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6pPr>
            <a:lvl7pPr marL="2057400" marR="0" lvl="6"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7pPr>
            <a:lvl8pPr marL="2057400" marR="0" lvl="7" indent="-228600" algn="l" hangingPunct="1">
              <a:lnSpc>
                <a:spcPct val="100000"/>
              </a:lnSpc>
              <a:spcBef>
                <a:spcPts val="499"/>
              </a:spcBef>
              <a:spcAft>
                <a:spcPts val="0"/>
              </a:spcAft>
              <a:buClr>
                <a:srgbClr val="000000"/>
              </a:buClr>
              <a:buSzPct val="100000"/>
              <a:buFont typeface="Arial" pitchFamily="34"/>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8pPr>
            <a:lvl9pPr marL="1944000" marR="0" lvl="8" indent="-216000" algn="l" hangingPunct="1">
              <a:lnSpc>
                <a:spcPct val="100000"/>
              </a:lnSpc>
              <a:spcBef>
                <a:spcPts val="499"/>
              </a:spcBef>
              <a:spcAft>
                <a:spcPts val="0"/>
              </a:spcAft>
              <a:buSzPct val="45000"/>
              <a:buFont typeface="StarSymbol"/>
              <a:buChar char="●"/>
              <a:tabLst>
                <a:tab pos="2743199" algn="l"/>
                <a:tab pos="3657600" algn="l"/>
                <a:tab pos="4572000" algn="l"/>
                <a:tab pos="5486400" algn="l"/>
                <a:tab pos="6400800" algn="l"/>
                <a:tab pos="7315200" algn="l"/>
                <a:tab pos="8229600" algn="l"/>
                <a:tab pos="9144000" algn="l"/>
                <a:tab pos="10058399" algn="l"/>
              </a:tabLst>
              <a:defRPr lang="en-US" sz="2000" b="0" i="0" u="none" strike="noStrike" baseline="0">
                <a:ln>
                  <a:noFill/>
                </a:ln>
                <a:solidFill>
                  <a:srgbClr val="000000"/>
                </a:solidFill>
                <a:latin typeface="Arial" pitchFamily="2"/>
                <a:ea typeface="Arial" pitchFamily="2"/>
                <a:cs typeface="Arial" pitchFamily="2"/>
              </a:defRPr>
            </a:lvl9pPr>
          </a:lstStyle>
          <a:p>
            <a:pPr lvl="0"/>
            <a:r>
              <a:rPr lang="en-US">
                <a:latin typeface="" pitchFamily="16"/>
              </a:rPr>
              <a:t>3,291 references tell us Jesus is a man !</a:t>
            </a:r>
          </a:p>
          <a:p>
            <a:pPr lvl="0">
              <a:buNone/>
            </a:pPr>
            <a:r>
              <a:rPr lang="en-US">
                <a:solidFill>
                  <a:srgbClr val="B80047"/>
                </a:solidFill>
                <a:latin typeface="" pitchFamily="16"/>
              </a:rPr>
              <a:t>These are references after he ascended</a:t>
            </a:r>
          </a:p>
          <a:p>
            <a:pPr lvl="0"/>
            <a:r>
              <a:rPr lang="en-US">
                <a:latin typeface="" pitchFamily="16"/>
              </a:rPr>
              <a:t>“For there is one God, and one mediator between God and men, the man Christ Jesus” - 1 Tim. 2:5</a:t>
            </a:r>
          </a:p>
          <a:p>
            <a:pPr lvl="0"/>
            <a:r>
              <a:rPr lang="en-US">
                <a:latin typeface="" pitchFamily="16"/>
              </a:rPr>
              <a:t>“For we have not an high priest which cannot be touched with the feeling of our infirmities; but was in all points tempted like as we are, yet without sin.” - Heb. 4:15</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3406</TotalTime>
  <Words>2156</Words>
  <Application>Microsoft Office PowerPoint</Application>
  <PresentationFormat>On-screen Show (4:3)</PresentationFormat>
  <Paragraphs>123</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StarSymbol</vt:lpstr>
      <vt:lpstr>Times New Roman</vt:lpstr>
      <vt:lpstr>Default</vt:lpstr>
      <vt:lpstr>A Religion that makes sense</vt:lpstr>
      <vt:lpstr>Extract from the Athenasian Creed</vt:lpstr>
      <vt:lpstr>What the Creed says</vt:lpstr>
      <vt:lpstr>PowerPoint Presentation</vt:lpstr>
      <vt:lpstr>The Trinity – NOT in the Bible</vt:lpstr>
      <vt:lpstr>Jesus and God the same?</vt:lpstr>
      <vt:lpstr>Jesus Christs’ Father is his God</vt:lpstr>
      <vt:lpstr>Jesus prayed to his Father</vt:lpstr>
      <vt:lpstr>Jesus is a man</vt:lpstr>
      <vt:lpstr>Jesus is not co-equal with the Father</vt:lpstr>
      <vt:lpstr>We too can be One with God</vt:lpstr>
      <vt:lpstr>Jesus Denied equality with God</vt:lpstr>
      <vt:lpstr>Jesus Denied being God</vt:lpstr>
      <vt:lpstr>Did Jesus Pre-Exist?</vt:lpstr>
      <vt:lpstr>Did Jesus Pre-Exist?</vt:lpstr>
      <vt:lpstr>Clear, Simple, Bible Teaching</vt:lpstr>
      <vt:lpstr>Ancient Roots of Trinity (1)</vt:lpstr>
      <vt:lpstr>Ancient Roots of Trinity (2)</vt:lpstr>
      <vt:lpstr>Origin of Trinity – Counterfeit Church</vt:lpstr>
      <vt:lpstr>Origin of Trinity – Counterfeit Church</vt:lpstr>
      <vt:lpstr>True Religion</vt:lpstr>
      <vt:lpstr>Conclusions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Religion that makes sense</dc:title>
  <dc:creator>Carl Hinton</dc:creator>
  <cp:lastModifiedBy>Carl Hinton</cp:lastModifiedBy>
  <cp:revision>26</cp:revision>
  <cp:lastPrinted>2007-08-14T18:26:38Z</cp:lastPrinted>
  <dcterms:created xsi:type="dcterms:W3CDTF">2007-07-13T17:12:44Z</dcterms:created>
  <dcterms:modified xsi:type="dcterms:W3CDTF">2017-08-26T12:09:13Z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fo 1">
    <vt:lpwstr/>
  </property>
  <property fmtid="{D5CDD505-2E9C-101B-9397-08002B2CF9AE}" pid="3" name="Info 2">
    <vt:lpwstr/>
  </property>
  <property fmtid="{D5CDD505-2E9C-101B-9397-08002B2CF9AE}" pid="4" name="Info 3">
    <vt:lpwstr/>
  </property>
  <property fmtid="{D5CDD505-2E9C-101B-9397-08002B2CF9AE}" pid="5" name="Info 4">
    <vt:lpwstr/>
  </property>
</Properties>
</file>